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theme/themeOverride1.xml" ContentType="application/vnd.openxmlformats-officedocument.themeOverride+xml"/>
  <Override PartName="/ppt/charts/chart4.xml" ContentType="application/vnd.openxmlformats-officedocument.drawingml.chart+xml"/>
  <Override PartName="/ppt/theme/themeOverride2.xml" ContentType="application/vnd.openxmlformats-officedocument.themeOverride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theme/themeOverride3.xml" ContentType="application/vnd.openxmlformats-officedocument.themeOverride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style1.xml" ContentType="application/vnd.ms-office.chartstyle+xml"/>
  <Override PartName="/ppt/charts/colors1.xml" ContentType="application/vnd.ms-office.chartcolorstyle+xml"/>
  <Override PartName="/ppt/charts/style2.xml" ContentType="application/vnd.ms-office.chartstyle+xml"/>
  <Override PartName="/ppt/charts/colors2.xml" ContentType="application/vnd.ms-office.chartcolorstyle+xml"/>
  <Override PartName="/ppt/charts/style3.xml" ContentType="application/vnd.ms-office.chartstyle+xml"/>
  <Override PartName="/ppt/charts/colors3.xml" ContentType="application/vnd.ms-office.chartcolorstyle+xml"/>
  <Override PartName="/ppt/charts/style4.xml" ContentType="application/vnd.ms-office.chartstyle+xml"/>
  <Override PartName="/ppt/charts/colors4.xml" ContentType="application/vnd.ms-office.chartcolorstyle+xml"/>
  <Override PartName="/ppt/charts/style5.xml" ContentType="application/vnd.ms-office.chartstyle+xml"/>
  <Override PartName="/ppt/charts/colors5.xml" ContentType="application/vnd.ms-office.chartcolorstyle+xml"/>
  <Override PartName="/ppt/charts/style6.xml" ContentType="application/vnd.ms-office.chartstyle+xml"/>
  <Override PartName="/ppt/charts/colors6.xml" ContentType="application/vnd.ms-office.chartcolorstyle+xml"/>
  <Override PartName="/ppt/charts/style7.xml" ContentType="application/vnd.ms-office.chartstyle+xml"/>
  <Override PartName="/ppt/charts/colors7.xml" ContentType="application/vnd.ms-office.chartcolorstyle+xml"/>
  <Override PartName="/ppt/charts/style8.xml" ContentType="application/vnd.ms-office.chartstyle+xml"/>
  <Override PartName="/ppt/charts/colors8.xml" ContentType="application/vnd.ms-office.chartcolorstyle+xml"/>
  <Override PartName="/ppt/charts/style9.xml" ContentType="application/vnd.ms-office.chartstyle+xml"/>
  <Override PartName="/ppt/charts/colors9.xml" ContentType="application/vnd.ms-office.chartcolor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4291" r:id="rId2"/>
    <p:sldMasterId id="2147484502" r:id="rId3"/>
  </p:sldMasterIdLst>
  <p:notesMasterIdLst>
    <p:notesMasterId r:id="rId55"/>
  </p:notesMasterIdLst>
  <p:sldIdLst>
    <p:sldId id="288" r:id="rId4"/>
    <p:sldId id="317" r:id="rId5"/>
    <p:sldId id="328" r:id="rId6"/>
    <p:sldId id="311" r:id="rId7"/>
    <p:sldId id="318" r:id="rId8"/>
    <p:sldId id="327" r:id="rId9"/>
    <p:sldId id="332" r:id="rId10"/>
    <p:sldId id="306" r:id="rId11"/>
    <p:sldId id="310" r:id="rId12"/>
    <p:sldId id="319" r:id="rId13"/>
    <p:sldId id="320" r:id="rId14"/>
    <p:sldId id="334" r:id="rId15"/>
    <p:sldId id="321" r:id="rId16"/>
    <p:sldId id="329" r:id="rId17"/>
    <p:sldId id="330" r:id="rId18"/>
    <p:sldId id="331" r:id="rId19"/>
    <p:sldId id="335" r:id="rId20"/>
    <p:sldId id="333" r:id="rId21"/>
    <p:sldId id="307" r:id="rId22"/>
    <p:sldId id="294" r:id="rId23"/>
    <p:sldId id="323" r:id="rId24"/>
    <p:sldId id="324" r:id="rId25"/>
    <p:sldId id="325" r:id="rId26"/>
    <p:sldId id="308" r:id="rId27"/>
    <p:sldId id="309" r:id="rId28"/>
    <p:sldId id="312" r:id="rId29"/>
    <p:sldId id="313" r:id="rId30"/>
    <p:sldId id="314" r:id="rId31"/>
    <p:sldId id="315" r:id="rId32"/>
    <p:sldId id="316" r:id="rId33"/>
    <p:sldId id="298" r:id="rId34"/>
    <p:sldId id="295" r:id="rId35"/>
    <p:sldId id="296" r:id="rId36"/>
    <p:sldId id="297" r:id="rId37"/>
    <p:sldId id="276" r:id="rId38"/>
    <p:sldId id="300" r:id="rId39"/>
    <p:sldId id="301" r:id="rId40"/>
    <p:sldId id="302" r:id="rId41"/>
    <p:sldId id="277" r:id="rId42"/>
    <p:sldId id="292" r:id="rId43"/>
    <p:sldId id="293" r:id="rId44"/>
    <p:sldId id="275" r:id="rId45"/>
    <p:sldId id="259" r:id="rId46"/>
    <p:sldId id="282" r:id="rId47"/>
    <p:sldId id="283" r:id="rId48"/>
    <p:sldId id="260" r:id="rId49"/>
    <p:sldId id="285" r:id="rId50"/>
    <p:sldId id="284" r:id="rId51"/>
    <p:sldId id="261" r:id="rId52"/>
    <p:sldId id="279" r:id="rId53"/>
    <p:sldId id="299" r:id="rId54"/>
  </p:sldIdLst>
  <p:sldSz cx="17327563" cy="9747250"/>
  <p:notesSz cx="6858000" cy="9144000"/>
  <p:defaultTextStyle>
    <a:defPPr>
      <a:defRPr lang="en-US"/>
    </a:defPPr>
    <a:lvl1pPr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773113" indent="-315913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1546225" indent="-631825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2319338" indent="-9477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3094038" indent="-12652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070">
          <p15:clr>
            <a:srgbClr val="A4A3A4"/>
          </p15:clr>
        </p15:guide>
        <p15:guide id="2" pos="54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C9C9"/>
    <a:srgbClr val="CFCFCF"/>
    <a:srgbClr val="ECECE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09" d="100"/>
          <a:sy n="109" d="100"/>
        </p:scale>
        <p:origin x="-416" y="-104"/>
      </p:cViewPr>
      <p:guideLst>
        <p:guide orient="horz" pos="3070"/>
        <p:guide pos="5457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50" Type="http://schemas.openxmlformats.org/officeDocument/2006/relationships/slide" Target="slides/slide47.xml"/><Relationship Id="rId51" Type="http://schemas.openxmlformats.org/officeDocument/2006/relationships/slide" Target="slides/slide48.xml"/><Relationship Id="rId52" Type="http://schemas.openxmlformats.org/officeDocument/2006/relationships/slide" Target="slides/slide49.xml"/><Relationship Id="rId53" Type="http://schemas.openxmlformats.org/officeDocument/2006/relationships/slide" Target="slides/slide50.xml"/><Relationship Id="rId54" Type="http://schemas.openxmlformats.org/officeDocument/2006/relationships/slide" Target="slides/slide51.xml"/><Relationship Id="rId55" Type="http://schemas.openxmlformats.org/officeDocument/2006/relationships/notesMaster" Target="notesMasters/notesMaster1.xml"/><Relationship Id="rId56" Type="http://schemas.openxmlformats.org/officeDocument/2006/relationships/printerSettings" Target="printerSettings/printerSettings1.bin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60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Relationship Id="rId2" Type="http://schemas.microsoft.com/office/2011/relationships/chartStyle" Target="style1.xml"/><Relationship Id="rId3" Type="http://schemas.microsoft.com/office/2011/relationships/chartColorStyle" Target="colors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Relationship Id="rId2" Type="http://schemas.microsoft.com/office/2011/relationships/chartStyle" Target="style2.xml"/><Relationship Id="rId3" Type="http://schemas.microsoft.com/office/2011/relationships/chartColorStyle" Target="colors2.xml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Style" Target="style3.xml"/><Relationship Id="rId4" Type="http://schemas.microsoft.com/office/2011/relationships/chartColorStyle" Target="colors3.xml"/><Relationship Id="rId1" Type="http://schemas.openxmlformats.org/officeDocument/2006/relationships/themeOverride" Target="../theme/themeOverride1.xml"/><Relationship Id="rId2" Type="http://schemas.openxmlformats.org/officeDocument/2006/relationships/package" Target="../embeddings/Microsoft_Excel_Sheet3.xlsx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Style" Target="style4.xml"/><Relationship Id="rId4" Type="http://schemas.microsoft.com/office/2011/relationships/chartColorStyle" Target="colors4.xml"/><Relationship Id="rId1" Type="http://schemas.openxmlformats.org/officeDocument/2006/relationships/themeOverride" Target="../theme/themeOverride2.xml"/><Relationship Id="rId2" Type="http://schemas.openxmlformats.org/officeDocument/2006/relationships/package" Target="../embeddings/Microsoft_Excel_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5.xlsx"/><Relationship Id="rId2" Type="http://schemas.microsoft.com/office/2011/relationships/chartStyle" Target="style5.xml"/><Relationship Id="rId3" Type="http://schemas.microsoft.com/office/2011/relationships/chartColorStyle" Target="colors5.xml"/></Relationships>
</file>

<file path=ppt/charts/_rels/chart6.xml.rels><?xml version="1.0" encoding="UTF-8" standalone="yes"?>
<Relationships xmlns="http://schemas.openxmlformats.org/package/2006/relationships"><Relationship Id="rId3" Type="http://schemas.microsoft.com/office/2011/relationships/chartStyle" Target="style6.xml"/><Relationship Id="rId4" Type="http://schemas.microsoft.com/office/2011/relationships/chartColorStyle" Target="colors6.xml"/><Relationship Id="rId1" Type="http://schemas.openxmlformats.org/officeDocument/2006/relationships/themeOverride" Target="../theme/themeOverride3.xml"/><Relationship Id="rId2" Type="http://schemas.openxmlformats.org/officeDocument/2006/relationships/package" Target="../embeddings/Microsoft_Excel_Sheet6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7.xlsx"/><Relationship Id="rId2" Type="http://schemas.microsoft.com/office/2011/relationships/chartStyle" Target="style7.xml"/><Relationship Id="rId3" Type="http://schemas.microsoft.com/office/2011/relationships/chartColorStyle" Target="colors7.xm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8.xlsx"/><Relationship Id="rId2" Type="http://schemas.microsoft.com/office/2011/relationships/chartStyle" Target="style8.xml"/><Relationship Id="rId3" Type="http://schemas.microsoft.com/office/2011/relationships/chartColorStyle" Target="colors8.xm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9.xlsx"/><Relationship Id="rId2" Type="http://schemas.microsoft.com/office/2011/relationships/chartStyle" Target="style9.xml"/><Relationship Id="rId3" Type="http://schemas.microsoft.com/office/2011/relationships/chartColorStyle" Target="colors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240806012025941"/>
          <c:y val="0.0239263648386913"/>
          <c:w val="0.967121158445476"/>
          <c:h val="0.80339944630780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Premium Customers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0.000799840031993601"/>
                  <c:y val="-0.0414659703084131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>
                          <a:lumMod val="5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-0.0015996800639872"/>
                  <c:y val="-0.047337603426307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>
                          <a:lumMod val="5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Sheet1!$A$2:$A$11</c:f>
              <c:strCache>
                <c:ptCount val="10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Q1 2013</c:v>
                </c:pt>
                <c:pt idx="8">
                  <c:v>Q2 2013</c:v>
                </c:pt>
                <c:pt idx="9">
                  <c:v>Q3 2013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59.0</c:v>
                </c:pt>
                <c:pt idx="1">
                  <c:v>197.0</c:v>
                </c:pt>
                <c:pt idx="2">
                  <c:v>549.0</c:v>
                </c:pt>
                <c:pt idx="3">
                  <c:v>723.0</c:v>
                </c:pt>
                <c:pt idx="4">
                  <c:v>905.0</c:v>
                </c:pt>
                <c:pt idx="5">
                  <c:v>1301.0</c:v>
                </c:pt>
                <c:pt idx="6">
                  <c:v>1625.0</c:v>
                </c:pt>
                <c:pt idx="7">
                  <c:v>1690.0</c:v>
                </c:pt>
                <c:pt idx="8">
                  <c:v>1706.0</c:v>
                </c:pt>
                <c:pt idx="9">
                  <c:v>4615.0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Volume Customers</c:v>
                </c:pt>
              </c:strCache>
            </c:strRef>
          </c:tx>
          <c:spPr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dLbls>
            <c:dLbl>
              <c:idx val="3"/>
              <c:layout>
                <c:manualLayout>
                  <c:x val="-0.00399920015996801"/>
                  <c:y val="-0.052127229573632"/>
                </c:manualLayout>
              </c:layout>
              <c:tx>
                <c:rich>
                  <a:bodyPr/>
                  <a:lstStyle/>
                  <a:p>
                    <a:fld id="{B7A0FE48-233E-4A4C-B9EC-AB6CC3144D6F}" type="VALUE">
                      <a:rPr lang="en-US">
                        <a:solidFill>
                          <a:schemeClr val="bg1">
                            <a:lumMod val="50000"/>
                          </a:schemeClr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Sheet1!$A$2:$A$11</c:f>
              <c:strCache>
                <c:ptCount val="10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Q1 2013</c:v>
                </c:pt>
                <c:pt idx="8">
                  <c:v>Q2 2013</c:v>
                </c:pt>
                <c:pt idx="9">
                  <c:v>Q3 2013</c:v>
                </c:pt>
              </c:strCache>
            </c:strRef>
          </c:cat>
          <c:val>
            <c:numRef>
              <c:f>Sheet1!$C$2:$C$11</c:f>
              <c:numCache>
                <c:formatCode>General</c:formatCode>
                <c:ptCount val="10"/>
                <c:pt idx="3">
                  <c:v>143.0</c:v>
                </c:pt>
                <c:pt idx="4">
                  <c:v>1564.0</c:v>
                </c:pt>
                <c:pt idx="5">
                  <c:v>2571.0</c:v>
                </c:pt>
                <c:pt idx="6">
                  <c:v>4724.0</c:v>
                </c:pt>
                <c:pt idx="7">
                  <c:v>4631.0</c:v>
                </c:pt>
                <c:pt idx="8">
                  <c:v>4680.0</c:v>
                </c:pt>
                <c:pt idx="9">
                  <c:v>1759.0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2108355768"/>
        <c:axId val="2108259048"/>
      </c:barChart>
      <c:catAx>
        <c:axId val="21083557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8259048"/>
        <c:crosses val="autoZero"/>
        <c:auto val="1"/>
        <c:lblAlgn val="ctr"/>
        <c:lblOffset val="100"/>
        <c:noMultiLvlLbl val="0"/>
      </c:catAx>
      <c:valAx>
        <c:axId val="2108259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83557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38162194332787"/>
          <c:y val="0.9432890335506"/>
          <c:w val="0.52447538838689"/>
          <c:h val="0.052615753060567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240806012025941"/>
          <c:y val="0.0239263648386913"/>
          <c:w val="0.967121158445476"/>
          <c:h val="0.80339944630780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Premium Customers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Sheet1!$A$2:$A$11</c:f>
              <c:strCache>
                <c:ptCount val="10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Q1 2013</c:v>
                </c:pt>
                <c:pt idx="8">
                  <c:v>Q2 2013</c:v>
                </c:pt>
                <c:pt idx="9">
                  <c:v>Q3 2013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18.0</c:v>
                </c:pt>
                <c:pt idx="1">
                  <c:v>108.0</c:v>
                </c:pt>
                <c:pt idx="2">
                  <c:v>236.0</c:v>
                </c:pt>
                <c:pt idx="3">
                  <c:v>278.0</c:v>
                </c:pt>
                <c:pt idx="4">
                  <c:v>391.0</c:v>
                </c:pt>
                <c:pt idx="5">
                  <c:v>609.0</c:v>
                </c:pt>
                <c:pt idx="6">
                  <c:v>693.0</c:v>
                </c:pt>
                <c:pt idx="7">
                  <c:v>863.0</c:v>
                </c:pt>
                <c:pt idx="8">
                  <c:v>919.0</c:v>
                </c:pt>
                <c:pt idx="9">
                  <c:v>921.0</c:v>
                </c:pt>
              </c:numCache>
            </c:numRef>
          </c:val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100"/>
        <c:axId val="-2142471096"/>
        <c:axId val="-2142461944"/>
      </c:barChart>
      <c:catAx>
        <c:axId val="-21424710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42461944"/>
        <c:crosses val="autoZero"/>
        <c:auto val="1"/>
        <c:lblAlgn val="ctr"/>
        <c:lblOffset val="100"/>
        <c:noMultiLvlLbl val="0"/>
      </c:catAx>
      <c:valAx>
        <c:axId val="-21424619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42471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240806012025941"/>
          <c:y val="0.0239263648386913"/>
          <c:w val="0.967121158445476"/>
          <c:h val="0.80339944630780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Premium Customers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0.0135620442165357"/>
                  <c:y val="-0.0373707569195806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0" i="0" u="none" strike="noStrike" kern="1200" baseline="0">
                      <a:solidFill>
                        <a:schemeClr val="tx1">
                          <a:lumMod val="5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-3.10793256318724E-17"/>
                  <c:y val="-0.053480423509555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0" i="0" u="none" strike="noStrike" kern="1200" baseline="0">
                      <a:solidFill>
                        <a:schemeClr val="tx1">
                          <a:lumMod val="5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Sheet1!$A$2:$A$11</c:f>
              <c:strCache>
                <c:ptCount val="10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Q1 2013</c:v>
                </c:pt>
                <c:pt idx="8">
                  <c:v>Q2 2013</c:v>
                </c:pt>
                <c:pt idx="9">
                  <c:v>Q3 2013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59.0</c:v>
                </c:pt>
                <c:pt idx="1">
                  <c:v>197.0</c:v>
                </c:pt>
                <c:pt idx="2">
                  <c:v>549.0</c:v>
                </c:pt>
                <c:pt idx="3">
                  <c:v>723.0</c:v>
                </c:pt>
                <c:pt idx="4">
                  <c:v>905.0</c:v>
                </c:pt>
                <c:pt idx="5">
                  <c:v>1301.0</c:v>
                </c:pt>
                <c:pt idx="6">
                  <c:v>1625.0</c:v>
                </c:pt>
                <c:pt idx="7">
                  <c:v>1690.0</c:v>
                </c:pt>
                <c:pt idx="8">
                  <c:v>1706.0</c:v>
                </c:pt>
                <c:pt idx="9">
                  <c:v>4615.0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Volume Customers</c:v>
                </c:pt>
              </c:strCache>
            </c:strRef>
          </c:tx>
          <c:spPr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dLbls>
            <c:dLbl>
              <c:idx val="3"/>
              <c:layout>
                <c:manualLayout>
                  <c:x val="0.0"/>
                  <c:y val="-0.046286391170590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0" i="0" u="none" strike="noStrike" kern="1200" baseline="0">
                      <a:solidFill>
                        <a:schemeClr val="tx1">
                          <a:lumMod val="5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Sheet1!$A$2:$A$11</c:f>
              <c:strCache>
                <c:ptCount val="10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Q1 2013</c:v>
                </c:pt>
                <c:pt idx="8">
                  <c:v>Q2 2013</c:v>
                </c:pt>
                <c:pt idx="9">
                  <c:v>Q3 2013</c:v>
                </c:pt>
              </c:strCache>
            </c:strRef>
          </c:cat>
          <c:val>
            <c:numRef>
              <c:f>Sheet1!$C$2:$C$11</c:f>
              <c:numCache>
                <c:formatCode>General</c:formatCode>
                <c:ptCount val="10"/>
                <c:pt idx="3">
                  <c:v>143.0</c:v>
                </c:pt>
                <c:pt idx="4">
                  <c:v>1564.0</c:v>
                </c:pt>
                <c:pt idx="5">
                  <c:v>2571.0</c:v>
                </c:pt>
                <c:pt idx="6">
                  <c:v>4724.0</c:v>
                </c:pt>
                <c:pt idx="7">
                  <c:v>4631.0</c:v>
                </c:pt>
                <c:pt idx="8">
                  <c:v>4680.0</c:v>
                </c:pt>
                <c:pt idx="9">
                  <c:v>1759.0</c:v>
                </c:pt>
              </c:numCache>
            </c:numRef>
          </c:val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70"/>
        <c:overlap val="100"/>
        <c:axId val="-2141857496"/>
        <c:axId val="-2141853912"/>
      </c:barChart>
      <c:catAx>
        <c:axId val="-2141857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41853912"/>
        <c:crosses val="autoZero"/>
        <c:auto val="1"/>
        <c:lblAlgn val="ctr"/>
        <c:lblOffset val="100"/>
        <c:noMultiLvlLbl val="0"/>
      </c:catAx>
      <c:valAx>
        <c:axId val="-21418539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418574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"/>
          <c:y val="0.9432890335506"/>
          <c:w val="1.0"/>
          <c:h val="0.052615753060567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240806012025941"/>
          <c:y val="0.0239263648386913"/>
          <c:w val="0.967121158445476"/>
          <c:h val="0.80339944630780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Premium Customers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0.000799840031993601"/>
                  <c:y val="-0.0414659703084131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>
                          <a:lumMod val="5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2.07974826624912E-5"/>
                  <c:y val="-0.0923849507034657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>
                          <a:lumMod val="5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Sheet1!$A$2:$A$11</c:f>
              <c:strCache>
                <c:ptCount val="10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Q1 2013</c:v>
                </c:pt>
                <c:pt idx="8">
                  <c:v>Q2 2013</c:v>
                </c:pt>
                <c:pt idx="9">
                  <c:v>Q3 2013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18.0</c:v>
                </c:pt>
                <c:pt idx="1">
                  <c:v>108.0</c:v>
                </c:pt>
                <c:pt idx="2">
                  <c:v>236.0</c:v>
                </c:pt>
                <c:pt idx="3">
                  <c:v>278.0</c:v>
                </c:pt>
                <c:pt idx="4">
                  <c:v>391.0</c:v>
                </c:pt>
                <c:pt idx="5">
                  <c:v>609.0</c:v>
                </c:pt>
                <c:pt idx="6">
                  <c:v>693.0</c:v>
                </c:pt>
                <c:pt idx="7">
                  <c:v>863.0</c:v>
                </c:pt>
                <c:pt idx="8">
                  <c:v>919.0</c:v>
                </c:pt>
                <c:pt idx="9">
                  <c:v>921.0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0"/>
        <c:overlap val="100"/>
        <c:axId val="-2142424136"/>
        <c:axId val="-2142420616"/>
      </c:barChart>
      <c:catAx>
        <c:axId val="-21424241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42420616"/>
        <c:crosses val="autoZero"/>
        <c:auto val="1"/>
        <c:lblAlgn val="ctr"/>
        <c:lblOffset val="100"/>
        <c:noMultiLvlLbl val="0"/>
      </c:catAx>
      <c:valAx>
        <c:axId val="-2142420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42424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95172083693498"/>
          <c:y val="0.123616181242801"/>
          <c:w val="0.364200986574339"/>
          <c:h val="0.932361907872854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0.10877824435113"/>
                  <c:y val="0.0020476066944163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-0.0895820835832833"/>
                  <c:y val="0.022523673638579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-0.0767846430713857"/>
                  <c:y val="-0.14484175188598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0.00479904019196155"/>
                  <c:y val="-0.12349002839714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800" b="0" i="0" u="none" strike="noStrike" kern="1200" baseline="0">
                    <a:solidFill>
                      <a:schemeClr val="tx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North America</c:v>
                </c:pt>
                <c:pt idx="1">
                  <c:v>Europe</c:v>
                </c:pt>
                <c:pt idx="2">
                  <c:v>Japan</c:v>
                </c:pt>
                <c:pt idx="3">
                  <c:v>APAC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0.64</c:v>
                </c:pt>
                <c:pt idx="1">
                  <c:v>0.23</c:v>
                </c:pt>
                <c:pt idx="2">
                  <c:v>0.07</c:v>
                </c:pt>
                <c:pt idx="3">
                  <c:v>0.06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98878145630716"/>
          <c:y val="0.341642033787984"/>
          <c:w val="0.192323614017354"/>
          <c:h val="0.31824082266396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7607596590918"/>
          <c:y val="0.116774302920481"/>
          <c:w val="0.364200986574339"/>
          <c:h val="0.932361907872854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F67E3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0.00479904019196161"/>
                  <c:y val="-0.1347644074345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0.0671865626874624"/>
                  <c:y val="-0.15569203057037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.0639872025594881"/>
                  <c:y val="-0.05483382268352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0.134373125374925"/>
                  <c:y val="-0.011880196186101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-0.104779044191162"/>
                  <c:y val="0.027002378760736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layout>
                <c:manualLayout>
                  <c:x val="-0.0903819236152769"/>
                  <c:y val="-0.12781125946748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800" b="0" i="0" u="none" strike="noStrike" kern="1200" baseline="0">
                    <a:solidFill>
                      <a:schemeClr val="tx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Sheet1!$A$2:$A$7</c:f>
              <c:strCache>
                <c:ptCount val="6"/>
                <c:pt idx="0">
                  <c:v>Financial Services</c:v>
                </c:pt>
                <c:pt idx="1">
                  <c:v>Technology</c:v>
                </c:pt>
                <c:pt idx="2">
                  <c:v>Gov, Education, Non Profit</c:v>
                </c:pt>
                <c:pt idx="3">
                  <c:v>Media</c:v>
                </c:pt>
                <c:pt idx="4">
                  <c:v>Consumer/ Retail</c:v>
                </c:pt>
                <c:pt idx="5">
                  <c:v>Misc</c:v>
                </c:pt>
              </c:strCache>
            </c:strRef>
          </c:cat>
          <c:val>
            <c:numRef>
              <c:f>Sheet1!$B$2:$B$7</c:f>
              <c:numCache>
                <c:formatCode>0%</c:formatCode>
                <c:ptCount val="6"/>
                <c:pt idx="0">
                  <c:v>0.03</c:v>
                </c:pt>
                <c:pt idx="1">
                  <c:v>0.12</c:v>
                </c:pt>
                <c:pt idx="2">
                  <c:v>0.07</c:v>
                </c:pt>
                <c:pt idx="3">
                  <c:v>0.38</c:v>
                </c:pt>
                <c:pt idx="4">
                  <c:v>0.15</c:v>
                </c:pt>
                <c:pt idx="5">
                  <c:v>0.25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69304060447753"/>
          <c:y val="0.246233628833381"/>
          <c:w val="0.321897699200317"/>
          <c:h val="0.5126579497412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7991662634763"/>
          <c:y val="0.10460610778596"/>
          <c:w val="0.539545323705759"/>
          <c:h val="0.68178531311372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0.10877824435113"/>
                  <c:y val="0.0020476066944163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-0.0634927925886458"/>
                  <c:y val="0.21539236080092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-0.0767846789685675"/>
                  <c:y val="-0.096219323881111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0.0114051849265989"/>
                  <c:y val="-0.09269592516494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800" b="0" i="0" u="none" strike="noStrike" kern="1200" baseline="0">
                    <a:solidFill>
                      <a:schemeClr val="tx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North America</c:v>
                </c:pt>
                <c:pt idx="1">
                  <c:v>Europe</c:v>
                </c:pt>
                <c:pt idx="2">
                  <c:v>Japan</c:v>
                </c:pt>
                <c:pt idx="3">
                  <c:v>APAC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0.64</c:v>
                </c:pt>
                <c:pt idx="1">
                  <c:v>0.23</c:v>
                </c:pt>
                <c:pt idx="2">
                  <c:v>0.07</c:v>
                </c:pt>
                <c:pt idx="3">
                  <c:v>0.06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459185392054189"/>
          <c:y val="0.812485866333159"/>
          <c:w val="0.819039978115437"/>
          <c:h val="0.038405543715463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749683602751781"/>
          <c:y val="0.163697735646586"/>
          <c:w val="0.516434777191086"/>
          <c:h val="0.53534998142719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00799840031993607"/>
                  <c:y val="-0.11316250442598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0.0567886422715456"/>
                  <c:y val="-0.099887114464855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.102015225033228"/>
                  <c:y val="-0.063135614603659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0.144282216991237"/>
                  <c:y val="0.012870578519831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-0.0815446551137894"/>
                  <c:y val="0.096520618359713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layout>
                <c:manualLayout>
                  <c:x val="-0.0727854429114177"/>
                  <c:y val="-0.10620935645889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800" b="0" i="0" u="none" strike="noStrike" kern="1200" baseline="0">
                    <a:solidFill>
                      <a:schemeClr val="tx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Sheet1!$A$2:$A$7</c:f>
              <c:strCache>
                <c:ptCount val="6"/>
                <c:pt idx="0">
                  <c:v>Financial Services</c:v>
                </c:pt>
                <c:pt idx="1">
                  <c:v>Technology</c:v>
                </c:pt>
                <c:pt idx="2">
                  <c:v>Gov, Education, Non Profit</c:v>
                </c:pt>
                <c:pt idx="3">
                  <c:v>Media</c:v>
                </c:pt>
                <c:pt idx="4">
                  <c:v>Consumer/ Retail</c:v>
                </c:pt>
                <c:pt idx="5">
                  <c:v>Misc</c:v>
                </c:pt>
              </c:strCache>
            </c:strRef>
          </c:cat>
          <c:val>
            <c:numRef>
              <c:f>Sheet1!$B$2:$B$7</c:f>
              <c:numCache>
                <c:formatCode>0%</c:formatCode>
                <c:ptCount val="6"/>
                <c:pt idx="0">
                  <c:v>0.03</c:v>
                </c:pt>
                <c:pt idx="1">
                  <c:v>0.12</c:v>
                </c:pt>
                <c:pt idx="2">
                  <c:v>0.07</c:v>
                </c:pt>
                <c:pt idx="3">
                  <c:v>0.38</c:v>
                </c:pt>
                <c:pt idx="4">
                  <c:v>0.15</c:v>
                </c:pt>
                <c:pt idx="5">
                  <c:v>0.25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575162825231119"/>
          <c:y val="0.746671544681478"/>
          <c:w val="0.833466355965122"/>
          <c:h val="0.16434969455508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14342044976831"/>
          <c:y val="0.283968709123086"/>
          <c:w val="0.321435807326724"/>
          <c:h val="0.523615789068712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dPt>
            <c:idx val="0"/>
            <c:bubble3D val="0"/>
            <c:spPr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gradFill>
                <a:gsLst>
                  <a:gs pos="0">
                    <a:schemeClr val="accent4"/>
                  </a:gs>
                  <a:gs pos="100000">
                    <a:schemeClr val="accent4">
                      <a:lumMod val="75000"/>
                    </a:schemeClr>
                  </a:gs>
                </a:gsLst>
                <a:lin ang="5400000" scaled="1"/>
              </a:gra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explosion val="15"/>
            <c:spPr>
              <a:gradFill>
                <a:gsLst>
                  <a:gs pos="0">
                    <a:schemeClr val="accent3"/>
                  </a:gs>
                  <a:gs pos="100000">
                    <a:schemeClr val="accent3">
                      <a:lumMod val="50000"/>
                    </a:schemeClr>
                  </a:gs>
                </a:gsLst>
                <a:lin ang="5400000" scaled="1"/>
              </a:gra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0943823203863164"/>
                  <c:y val="-0.23015137602913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0.0299022400244361"/>
                  <c:y val="-0.23722290902562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.00949044836701951"/>
                  <c:y val="0.0049375977839903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4400" b="0" i="0" u="none" strike="noStrike" kern="1200" baseline="0">
                    <a:solidFill>
                      <a:schemeClr val="tx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0.87</c:v>
                </c:pt>
                <c:pt idx="1">
                  <c:v>0.09</c:v>
                </c:pt>
                <c:pt idx="2">
                  <c:v>0.04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1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0446B5-9575-414A-8051-8D0B7DCD405A}" type="datetimeFigureOut">
              <a:rPr lang="en-US" smtClean="0"/>
              <a:t>6/18/14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83177-50F0-40F0-A851-020B23A72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596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1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jpg"/><Relationship Id="rId3" Type="http://schemas.openxmlformats.org/officeDocument/2006/relationships/image" Target="../media/image15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jpg"/><Relationship Id="rId3" Type="http://schemas.openxmlformats.org/officeDocument/2006/relationships/image" Target="../media/image17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jpg"/><Relationship Id="rId3" Type="http://schemas.openxmlformats.org/officeDocument/2006/relationships/image" Target="../media/image1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10146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15330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797425"/>
            <a:ext cx="17327563" cy="49498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28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3" name="Picture 2" descr="brightcove_ppt_medi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81" y="6473825"/>
            <a:ext cx="59055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0051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ing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28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2" name="Picture 1" descr="brightcove_ppt_marketing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81" y="6473825"/>
            <a:ext cx="78486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559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797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1315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69602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pi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8607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0181" y="3349625"/>
            <a:ext cx="11990832" cy="2282952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" y="6702425"/>
            <a:ext cx="17327562" cy="1447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126514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nce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181" y="3349625"/>
            <a:ext cx="7671816" cy="2282952"/>
          </a:xfrm>
          <a:prstGeom prst="rect">
            <a:avLst/>
          </a:prstGeom>
        </p:spPr>
      </p:pic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" y="6702425"/>
            <a:ext cx="17327562" cy="1447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503079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z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5877" y="3355721"/>
            <a:ext cx="10509504" cy="2279904"/>
          </a:xfrm>
          <a:prstGeom prst="rect">
            <a:avLst/>
          </a:prstGeom>
        </p:spPr>
      </p:pic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" y="6702425"/>
            <a:ext cx="17327562" cy="1447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61031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996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61274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32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35903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200"/>
              </a:lnSpc>
              <a:buNone/>
              <a:defRPr sz="32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32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348479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36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903325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50183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imated main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516" y="1379334"/>
            <a:ext cx="7414574" cy="583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78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-0.00033 C -0.00522 -0.00342 -0.0022 -0.01873 -0.0043 -0.02883 C -0.00641 -0.03941 -0.00604 -0.05244 -0.00293 -0.05896 C -0.00201 -0.0601 0.00449 -0.07248 0.00578 -0.07492 C 0.00862 -0.07899 0.0208 -0.08013 0.01961 -0.08534 C 0.01814 -0.09121 0.0033 -0.08844 -0.00302 -0.09365 C -0.00879 -0.09886 -0.01521 -0.09479 -0.01401 -0.08779 C -0.01328 -0.0816 -0.01319 -0.01954 -0.00989 -0.01743 C -0.00888 -0.01661 0.00687 -0.01954 0.0088 -0.01808 C 0.01219 -0.01384 0.02053 -0.04186 0.02263 -0.01629 C 0.02392 0.00521 0.00358 0.00032 -0.00018 -0.00033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46 -0.00016 C 0.00458 0.02199 0.00724 0.0798 0.00669 0.08469 C 0.00632 0.08941 -2.80348E-6 0.09967 -0.00275 0.02866 C -0.01099 -0.03322 -0.02125 -0.04251 -0.02089 -0.04723 C -0.02034 -0.05212 -0.00421 -0.02215 0.00046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5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main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516" y="1379334"/>
            <a:ext cx="7414574" cy="583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318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-0.00033 C -0.00522 -0.00342 -0.0022 -0.01873 -0.0043 -0.02883 C -0.00641 -0.03941 -0.00604 -0.05244 -0.00293 -0.05896 C -0.00201 -0.0601 0.00449 -0.07248 0.00578 -0.07492 C 0.00862 -0.07899 0.0208 -0.08013 0.01961 -0.08534 C 0.01814 -0.09121 0.0033 -0.08844 -0.00302 -0.09365 C -0.00879 -0.09886 -0.01521 -0.09479 -0.01401 -0.08779 C -0.01328 -0.0816 -0.01319 -0.01954 -0.00989 -0.01743 C -0.00888 -0.01661 0.00687 -0.01954 0.0088 -0.01808 C 0.01219 -0.01384 0.02053 -0.04186 0.02263 -0.01629 C 0.02392 0.00521 0.00358 0.00032 -0.00018 -0.00033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46 -0.00016 C 0.00458 0.02199 0.00724 0.0798 0.00669 0.08469 C 0.00632 0.08941 -2.80348E-6 0.09967 -0.00275 0.02866 C -0.01099 -0.03322 -0.02125 -0.04251 -0.02089 -0.04723 C -0.02034 -0.05212 -0.00421 -0.02215 0.00046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5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theme" Target="../theme/theme2.xml"/><Relationship Id="rId10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4" Type="http://schemas.openxmlformats.org/officeDocument/2006/relationships/theme" Target="../theme/theme3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72" r:id="rId1"/>
    <p:sldLayoutId id="2147484515" r:id="rId2"/>
    <p:sldLayoutId id="2147484473" r:id="rId3"/>
    <p:sldLayoutId id="2147484474" r:id="rId4"/>
    <p:sldLayoutId id="2147484495" r:id="rId5"/>
    <p:sldLayoutId id="2147484496" r:id="rId6"/>
    <p:sldLayoutId id="2147484516" r:id="rId7"/>
    <p:sldLayoutId id="2147484517" r:id="rId8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3600" b="1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3200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2800" kern="1200">
          <a:solidFill>
            <a:srgbClr val="606163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2400" kern="1200">
          <a:solidFill>
            <a:srgbClr val="606163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2400" kern="1200">
          <a:solidFill>
            <a:srgbClr val="606163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2400" kern="1200">
          <a:solidFill>
            <a:srgbClr val="606163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Placeholder 12"/>
          <p:cNvSpPr>
            <a:spLocks noGrp="1"/>
          </p:cNvSpPr>
          <p:nvPr>
            <p:ph type="title"/>
          </p:nvPr>
        </p:nvSpPr>
        <p:spPr bwMode="auto">
          <a:xfrm>
            <a:off x="866775" y="2366011"/>
            <a:ext cx="15594013" cy="2975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77" r:id="rId1"/>
    <p:sldLayoutId id="2147484501" r:id="rId2"/>
    <p:sldLayoutId id="2147484497" r:id="rId3"/>
    <p:sldLayoutId id="2147484498" r:id="rId4"/>
    <p:sldLayoutId id="2147484490" r:id="rId5"/>
    <p:sldLayoutId id="2147484491" r:id="rId6"/>
    <p:sldLayoutId id="2147484492" r:id="rId7"/>
    <p:sldLayoutId id="2147484493" r:id="rId8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6000" b="1" kern="1200">
          <a:solidFill>
            <a:srgbClr val="595959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29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3" r:id="rId1"/>
    <p:sldLayoutId id="2147484511" r:id="rId2"/>
    <p:sldLayoutId id="2147484512" r:id="rId3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players.api.brightcove.com/v1/accounts/$ACCOUNT_ID/players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playermanagementapi.apiary.io" TargetMode="External"/><Relationship Id="rId4" Type="http://schemas.openxmlformats.org/officeDocument/2006/relationships/hyperlink" Target="http://docs.brightcove.com/en/video-cloud/player-management/index.html" TargetMode="External"/><Relationship Id="rId5" Type="http://schemas.openxmlformats.org/officeDocument/2006/relationships/hyperlink" Target="http://docs.brightcove.com/en/video-cloud/player-management/guides/player-mgmt-quick-start.html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players.api.brightcove.com/v1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7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chart" Target="../charts/char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chart" Target="../charts/char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3.xml"/><Relationship Id="rId3" Type="http://schemas.openxmlformats.org/officeDocument/2006/relationships/chart" Target="../charts/char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chart" Target="../charts/char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chart" Target="../charts/char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7.xml"/><Relationship Id="rId3" Type="http://schemas.openxmlformats.org/officeDocument/2006/relationships/chart" Target="../charts/chart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chart" Target="../charts/char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ers.api.brightcove.com/v1/accounts/$ACCOUNT_ID/players" TargetMode="External"/><Relationship Id="rId4" Type="http://schemas.openxmlformats.org/officeDocument/2006/relationships/hyperlink" Target="http://docs.brightcove.com/en/video-cloud/player-management/guides/player-configuration.html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Quick Start to Player Management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Matt Boles</a:t>
            </a:r>
          </a:p>
          <a:p>
            <a:r>
              <a:rPr lang="en-US" dirty="0" smtClean="0"/>
              <a:t>mboles@brightcove.com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3480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Player with </a:t>
            </a:r>
            <a:r>
              <a:rPr lang="en-US" dirty="0" smtClean="0"/>
              <a:t>POST –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curl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--header "Content-Type: application/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json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"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--user $EMAIL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--request POST \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--data '{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"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name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": "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MySamplePlayer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",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"configuration": {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  "media": {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    "sources": [{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      "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src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":"http://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solutions.brightcove.com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/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bcls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/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assets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/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videos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/Tiger.mp4", 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      "type":"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video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/mp4"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    }]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  }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}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}' \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https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://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players.api.brightcove.com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/v1/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accounts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/$ACCOUNT_ID/</a:t>
            </a: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players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41957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Player Response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 successful creation JSON is returned</a:t>
            </a:r>
            <a:endParaRPr lang="en-US" dirty="0" smtClean="0"/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{</a:t>
            </a:r>
          </a:p>
          <a:p>
            <a:pPr marL="0" indent="0">
              <a:buNone/>
            </a:pP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  "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id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": "542e0758-982a-4fd0-9c51-cc808177b9e8",</a:t>
            </a:r>
          </a:p>
          <a:p>
            <a:pPr marL="0" indent="0">
              <a:buNone/>
            </a:pP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  "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preview_url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": "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https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://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players.api.brightcove.com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/1507807800001/542e0758-982a-4fd0-9c51-cc808177b9e8/preview/index.html",</a:t>
            </a:r>
          </a:p>
          <a:p>
            <a:pPr marL="0" indent="0">
              <a:buNone/>
            </a:pP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  "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preview_embed_code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": "&lt;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iframe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src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='//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players.api.brightcove.com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/1507807800001/542e0758-982a-4fd0-9c51-cc808177b9e8/preview/index.html' 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allowfullscreen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webkitallowfullscreen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mozallowfullscreen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&gt;&lt;/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iframe</a:t>
            </a:r>
            <a:r>
              <a:rPr lang="nl-NL" sz="2400" dirty="0">
                <a:solidFill>
                  <a:srgbClr val="FF0000"/>
                </a:solidFill>
                <a:latin typeface="Courier"/>
                <a:cs typeface="Courier"/>
              </a:rPr>
              <a:t>&gt;"</a:t>
            </a:r>
          </a:p>
          <a:p>
            <a:pPr marL="0" indent="0">
              <a:buNone/>
            </a:pPr>
            <a:r>
              <a:rPr lang="nl-NL" sz="2400" dirty="0" smtClean="0">
                <a:solidFill>
                  <a:srgbClr val="FF0000"/>
                </a:solidFill>
                <a:latin typeface="Courier"/>
                <a:cs typeface="Courier"/>
              </a:rPr>
              <a:t>}</a:t>
            </a:r>
          </a:p>
          <a:p>
            <a:r>
              <a:rPr lang="en-US" dirty="0" smtClean="0"/>
              <a:t>ID needed for future work</a:t>
            </a:r>
          </a:p>
          <a:p>
            <a:r>
              <a:rPr lang="en-US" dirty="0" smtClean="0"/>
              <a:t>preview_url</a:t>
            </a:r>
            <a:r>
              <a:rPr lang="en-US" dirty="0" smtClean="0"/>
              <a:t> can be used to view the player immediately</a:t>
            </a:r>
          </a:p>
          <a:p>
            <a:r>
              <a:rPr lang="en-US" dirty="0" smtClean="0"/>
              <a:t>preview_embed_code</a:t>
            </a:r>
            <a:r>
              <a:rPr lang="en-US" dirty="0" smtClean="0"/>
              <a:t> (</a:t>
            </a:r>
            <a:r>
              <a:rPr lang="en-US" dirty="0" smtClean="0"/>
              <a:t>iframe</a:t>
            </a:r>
            <a:r>
              <a:rPr lang="en-US" dirty="0" smtClean="0"/>
              <a:t>) can be used in an HTML page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2496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Demonstration: </a:t>
            </a:r>
            <a:r>
              <a:rPr lang="en-US" dirty="0" smtClean="0"/>
              <a:t>Create a 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Issue curl statement to create a player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12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48182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Preview versus Published Players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first get a preview version of the player</a:t>
            </a:r>
          </a:p>
          <a:p>
            <a:pPr lvl="1"/>
            <a:r>
              <a:rPr lang="en-US" dirty="0" smtClean="0"/>
              <a:t>Testing to be sure the player is what you want</a:t>
            </a:r>
          </a:p>
          <a:p>
            <a:pPr lvl="1"/>
            <a:r>
              <a:rPr lang="en-US" dirty="0" smtClean="0"/>
              <a:t>Preview players are not cached, so you see immediate results of changes</a:t>
            </a:r>
            <a:endParaRPr lang="en-US" dirty="0" smtClean="0"/>
          </a:p>
          <a:p>
            <a:r>
              <a:rPr lang="en-US" dirty="0" smtClean="0"/>
              <a:t>The published player has these advantages:</a:t>
            </a:r>
          </a:p>
          <a:p>
            <a:pPr lvl="1"/>
            <a:r>
              <a:rPr lang="en-US" dirty="0"/>
              <a:t>The JavaScript and CSS are minified, concatenated and </a:t>
            </a:r>
            <a:r>
              <a:rPr lang="en-US" dirty="0"/>
              <a:t>inlined</a:t>
            </a:r>
            <a:r>
              <a:rPr lang="en-US" dirty="0"/>
              <a:t> into the player directly</a:t>
            </a:r>
          </a:p>
          <a:p>
            <a:pPr lvl="1"/>
            <a:r>
              <a:rPr lang="en-US" dirty="0"/>
              <a:t>A low resolution version of the poster image is generated and </a:t>
            </a:r>
            <a:r>
              <a:rPr lang="en-US" dirty="0"/>
              <a:t>inlined</a:t>
            </a:r>
            <a:r>
              <a:rPr lang="en-US" dirty="0"/>
              <a:t> into the page to improve perceived load times on networks with a high request-setup time (i.e. cellular data networks)</a:t>
            </a:r>
          </a:p>
          <a:p>
            <a:pPr lvl="1"/>
            <a:r>
              <a:rPr lang="en-US" dirty="0"/>
              <a:t>The previous version of the player is saved so it can be recovered if problems are discovered after the update goes </a:t>
            </a:r>
            <a:r>
              <a:rPr lang="en-US" dirty="0" smtClean="0"/>
              <a:t>live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5132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 </a:t>
            </a:r>
            <a:r>
              <a:rPr lang="en-US" dirty="0" smtClean="0"/>
              <a:t>a Player with POST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environment variable for $PLAYER_ID</a:t>
            </a:r>
          </a:p>
          <a:p>
            <a:r>
              <a:rPr lang="en-US" dirty="0" smtClean="0"/>
              <a:t>Use </a:t>
            </a:r>
            <a:r>
              <a:rPr lang="en-US" dirty="0" smtClean="0"/>
              <a:t>HTTP </a:t>
            </a:r>
            <a:r>
              <a:rPr lang="en-US" dirty="0" smtClean="0">
                <a:solidFill>
                  <a:srgbClr val="FF0000"/>
                </a:solidFill>
                <a:latin typeface="Courier"/>
                <a:cs typeface="Courier"/>
              </a:rPr>
              <a:t>POST</a:t>
            </a:r>
            <a:r>
              <a:rPr lang="en-US" dirty="0" smtClean="0"/>
              <a:t> method</a:t>
            </a:r>
          </a:p>
          <a:p>
            <a:r>
              <a:rPr lang="en-US" dirty="0" smtClean="0"/>
              <a:t>URL: </a:t>
            </a:r>
            <a:r>
              <a:rPr lang="en-US" dirty="0">
                <a:hlinkClick r:id="rId3"/>
              </a:rPr>
              <a:t>https://players.api.brightcove.com/v1/accounts/$ACCOUNT_ID/players/$PLAYER_ID/</a:t>
            </a:r>
            <a:r>
              <a:rPr lang="en-US" dirty="0" smtClean="0">
                <a:hlinkClick r:id="rId3"/>
              </a:rPr>
              <a:t>publish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3354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 </a:t>
            </a:r>
            <a:r>
              <a:rPr lang="en-US" dirty="0"/>
              <a:t>a Player with </a:t>
            </a:r>
            <a:r>
              <a:rPr lang="en-US" dirty="0" smtClean="0"/>
              <a:t>POST –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curl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--header "Content-Type: application/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json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"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--user $EMAIL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--request POST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https://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players.api.brightcove.com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/v1/accounts/$ACCOUNT_ID/players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</a:t>
            </a:r>
            <a:b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</a:b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    $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PLAYER_ID/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publish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98296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 a Player Response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 successful publish JSON is returned</a:t>
            </a:r>
            <a:endParaRPr lang="en-US" dirty="0" smtClean="0"/>
          </a:p>
          <a:p>
            <a:pPr marL="0" indent="0">
              <a:buNone/>
            </a:pP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{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"id":"b61173c8-c0bd-4114-8ac0-d031d51721a2",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url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":"http://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players.brightcove.com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/1507807800001/b61173c8-c0bd-4114-8ac0-d031d51721a2_default/index.html",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embed_code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":"&lt;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iframe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src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='//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players.brightcove.com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/1507807800001/b61173c8-c0bd-4114-8ac0-d031d51721a2_default/index.html' 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allowfullscreen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webkitallowfullscreen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mozallowfullscreen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&gt;&lt;/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iframe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&gt;",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embed_in_page":"http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://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players.brightcove.com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/1507807800001/b61173c8-c0bd-4114-8ac0-d031d51721a2_default/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in_page.embed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"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}</a:t>
            </a:r>
            <a:endParaRPr lang="nl-NL" sz="2400" dirty="0" smtClean="0">
              <a:solidFill>
                <a:srgbClr val="FF0000"/>
              </a:solidFill>
              <a:latin typeface="Courier"/>
              <a:cs typeface="Courier"/>
            </a:endParaRPr>
          </a:p>
          <a:p>
            <a:r>
              <a:rPr lang="en-US" dirty="0" smtClean="0"/>
              <a:t>ID needed for future work</a:t>
            </a:r>
          </a:p>
          <a:p>
            <a:r>
              <a:rPr lang="en-US" dirty="0" smtClean="0"/>
              <a:t>url</a:t>
            </a:r>
            <a:r>
              <a:rPr lang="en-US" dirty="0" smtClean="0"/>
              <a:t> can be used to view the player immediately</a:t>
            </a:r>
          </a:p>
          <a:p>
            <a:r>
              <a:rPr lang="en-US" dirty="0" smtClean="0"/>
              <a:t>embed_code</a:t>
            </a:r>
            <a:r>
              <a:rPr lang="en-US" dirty="0" smtClean="0"/>
              <a:t> (</a:t>
            </a:r>
            <a:r>
              <a:rPr lang="en-US" dirty="0" smtClean="0"/>
              <a:t>iframe</a:t>
            </a:r>
            <a:r>
              <a:rPr lang="en-US" dirty="0" smtClean="0"/>
              <a:t>) can be used in an HTML page</a:t>
            </a:r>
          </a:p>
          <a:p>
            <a:r>
              <a:rPr lang="en-US" dirty="0" smtClean="0"/>
              <a:t>embed_in_page</a:t>
            </a:r>
            <a:r>
              <a:rPr lang="en-US" dirty="0" smtClean="0"/>
              <a:t> is non-</a:t>
            </a:r>
            <a:r>
              <a:rPr lang="en-US" dirty="0" smtClean="0"/>
              <a:t>iframe</a:t>
            </a:r>
            <a:r>
              <a:rPr lang="en-US" dirty="0" smtClean="0"/>
              <a:t> code that can be used in an HTML page</a:t>
            </a:r>
            <a:r>
              <a:rPr lang="en-US" dirty="0" smtClean="0"/>
              <a:t>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16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67331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Demonstration: </a:t>
            </a:r>
            <a:r>
              <a:rPr lang="en-US" dirty="0" smtClean="0"/>
              <a:t>Publish a 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Issue curl statement to publish a player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17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1920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168019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Update a Player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4771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Management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Creates</a:t>
            </a:r>
            <a:r>
              <a:rPr lang="en-US" dirty="0"/>
              <a:t>, updates and generally manages players using the server-side,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REST</a:t>
            </a:r>
            <a:r>
              <a:rPr lang="en-US" dirty="0"/>
              <a:t>-based </a:t>
            </a:r>
            <a:r>
              <a:rPr lang="en-US" dirty="0" smtClean="0"/>
              <a:t>API</a:t>
            </a:r>
          </a:p>
          <a:p>
            <a:r>
              <a:rPr lang="en-US" dirty="0"/>
              <a:t>API Documentation: </a:t>
            </a: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docs.playermanagementapi.apiary.io</a:t>
            </a:r>
            <a:endParaRPr lang="en-US" dirty="0" smtClean="0"/>
          </a:p>
          <a:p>
            <a:r>
              <a:rPr lang="en-US" dirty="0"/>
              <a:t>Documentation: </a:t>
            </a:r>
            <a:r>
              <a:rPr lang="en-US" dirty="0">
                <a:hlinkClick r:id="rId4"/>
              </a:rPr>
              <a:t>http://docs.brightcove.com/en/video-cloud/player-management/</a:t>
            </a:r>
            <a:r>
              <a:rPr lang="en-US" dirty="0" smtClean="0">
                <a:hlinkClick r:id="rId4"/>
              </a:rPr>
              <a:t>index.html</a:t>
            </a:r>
            <a:endParaRPr lang="en-US" dirty="0" smtClean="0"/>
          </a:p>
          <a:p>
            <a:r>
              <a:rPr lang="en-US" dirty="0" smtClean="0"/>
              <a:t>Document reflecting </a:t>
            </a:r>
            <a:r>
              <a:rPr lang="en-US" dirty="0" smtClean="0"/>
              <a:t>the content in this video: </a:t>
            </a:r>
            <a:r>
              <a:rPr lang="en-US" dirty="0">
                <a:hlinkClick r:id="rId5"/>
              </a:rPr>
              <a:t>http://docs.brightcove.com/en/video-cloud/player-management/guides/player-mgmt-quick-start.html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66643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</a:p>
          <a:p>
            <a:r>
              <a:rPr lang="en-US" dirty="0" smtClean="0"/>
              <a:t>a</a:t>
            </a:r>
          </a:p>
          <a:p>
            <a:r>
              <a:rPr lang="en-US" dirty="0"/>
              <a:t>a</a:t>
            </a:r>
            <a:endParaRPr lang="en-US" dirty="0" smtClean="0"/>
          </a:p>
          <a:p>
            <a:pPr lvl="1"/>
            <a:r>
              <a:rPr lang="en-US" dirty="0" smtClean="0"/>
              <a:t>a</a:t>
            </a:r>
          </a:p>
          <a:p>
            <a:pPr lvl="1"/>
            <a:r>
              <a:rPr lang="en-US" dirty="0" smtClean="0"/>
              <a:t>a</a:t>
            </a:r>
          </a:p>
          <a:p>
            <a:pPr lvl="2"/>
            <a:r>
              <a:rPr lang="en-US" dirty="0" smtClean="0"/>
              <a:t>a</a:t>
            </a:r>
          </a:p>
          <a:p>
            <a:pPr lvl="3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20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4566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</a:p>
          <a:p>
            <a:r>
              <a:rPr lang="en-US" dirty="0" smtClean="0"/>
              <a:t>a</a:t>
            </a:r>
          </a:p>
          <a:p>
            <a:r>
              <a:rPr lang="en-US" dirty="0"/>
              <a:t>a</a:t>
            </a:r>
            <a:endParaRPr lang="en-US" dirty="0" smtClean="0"/>
          </a:p>
          <a:p>
            <a:pPr lvl="1"/>
            <a:r>
              <a:rPr lang="en-US" dirty="0" smtClean="0"/>
              <a:t>a</a:t>
            </a:r>
          </a:p>
          <a:p>
            <a:pPr lvl="1"/>
            <a:r>
              <a:rPr lang="en-US" dirty="0" smtClean="0"/>
              <a:t>a</a:t>
            </a:r>
          </a:p>
          <a:p>
            <a:pPr lvl="2"/>
            <a:r>
              <a:rPr lang="en-US" dirty="0" smtClean="0"/>
              <a:t>a</a:t>
            </a:r>
          </a:p>
          <a:p>
            <a:pPr lvl="3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21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21319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</a:p>
          <a:p>
            <a:r>
              <a:rPr lang="en-US" dirty="0" smtClean="0"/>
              <a:t>a</a:t>
            </a:r>
          </a:p>
          <a:p>
            <a:r>
              <a:rPr lang="en-US" dirty="0"/>
              <a:t>a</a:t>
            </a:r>
            <a:endParaRPr lang="en-US" dirty="0" smtClean="0"/>
          </a:p>
          <a:p>
            <a:pPr lvl="1"/>
            <a:r>
              <a:rPr lang="en-US" dirty="0" smtClean="0"/>
              <a:t>a</a:t>
            </a:r>
          </a:p>
          <a:p>
            <a:pPr lvl="1"/>
            <a:r>
              <a:rPr lang="en-US" dirty="0" smtClean="0"/>
              <a:t>a</a:t>
            </a:r>
          </a:p>
          <a:p>
            <a:pPr lvl="2"/>
            <a:r>
              <a:rPr lang="en-US" dirty="0" smtClean="0"/>
              <a:t>a</a:t>
            </a:r>
          </a:p>
          <a:p>
            <a:pPr lvl="3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22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30431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</a:p>
          <a:p>
            <a:r>
              <a:rPr lang="en-US" dirty="0" smtClean="0"/>
              <a:t>a</a:t>
            </a:r>
          </a:p>
          <a:p>
            <a:r>
              <a:rPr lang="en-US" dirty="0"/>
              <a:t>a</a:t>
            </a:r>
            <a:endParaRPr lang="en-US" dirty="0" smtClean="0"/>
          </a:p>
          <a:p>
            <a:pPr lvl="1"/>
            <a:r>
              <a:rPr lang="en-US" dirty="0" smtClean="0"/>
              <a:t>a</a:t>
            </a:r>
          </a:p>
          <a:p>
            <a:pPr lvl="1"/>
            <a:r>
              <a:rPr lang="en-US" dirty="0" smtClean="0"/>
              <a:t>a</a:t>
            </a:r>
          </a:p>
          <a:p>
            <a:pPr lvl="2"/>
            <a:r>
              <a:rPr lang="en-US" dirty="0" smtClean="0"/>
              <a:t>a</a:t>
            </a:r>
          </a:p>
          <a:p>
            <a:pPr lvl="3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23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8047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Customize a Player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22990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</a:p>
          <a:p>
            <a:r>
              <a:rPr lang="en-US" dirty="0" smtClean="0"/>
              <a:t>a</a:t>
            </a:r>
          </a:p>
          <a:p>
            <a:r>
              <a:rPr lang="en-US" dirty="0"/>
              <a:t>a</a:t>
            </a:r>
            <a:endParaRPr lang="en-US" dirty="0" smtClean="0"/>
          </a:p>
          <a:p>
            <a:pPr lvl="1"/>
            <a:r>
              <a:rPr lang="en-US" dirty="0" smtClean="0"/>
              <a:t>a</a:t>
            </a:r>
          </a:p>
          <a:p>
            <a:pPr lvl="1"/>
            <a:r>
              <a:rPr lang="en-US" dirty="0" smtClean="0"/>
              <a:t>a</a:t>
            </a:r>
          </a:p>
          <a:p>
            <a:pPr lvl="2"/>
            <a:r>
              <a:rPr lang="en-US" dirty="0" smtClean="0"/>
              <a:t>a</a:t>
            </a:r>
          </a:p>
          <a:p>
            <a:pPr lvl="3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25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20494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</a:p>
          <a:p>
            <a:r>
              <a:rPr lang="en-US" dirty="0" smtClean="0"/>
              <a:t>a</a:t>
            </a:r>
          </a:p>
          <a:p>
            <a:r>
              <a:rPr lang="en-US" dirty="0"/>
              <a:t>a</a:t>
            </a:r>
            <a:endParaRPr lang="en-US" dirty="0" smtClean="0"/>
          </a:p>
          <a:p>
            <a:pPr lvl="1"/>
            <a:r>
              <a:rPr lang="en-US" dirty="0" smtClean="0"/>
              <a:t>a</a:t>
            </a:r>
          </a:p>
          <a:p>
            <a:pPr lvl="1"/>
            <a:r>
              <a:rPr lang="en-US" dirty="0" smtClean="0"/>
              <a:t>a</a:t>
            </a:r>
          </a:p>
          <a:p>
            <a:pPr lvl="2"/>
            <a:r>
              <a:rPr lang="en-US" dirty="0" smtClean="0"/>
              <a:t>a</a:t>
            </a:r>
          </a:p>
          <a:p>
            <a:pPr lvl="3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26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60914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</a:p>
          <a:p>
            <a:r>
              <a:rPr lang="en-US" dirty="0" smtClean="0"/>
              <a:t>a</a:t>
            </a:r>
          </a:p>
          <a:p>
            <a:r>
              <a:rPr lang="en-US" dirty="0"/>
              <a:t>a</a:t>
            </a:r>
            <a:endParaRPr lang="en-US" dirty="0" smtClean="0"/>
          </a:p>
          <a:p>
            <a:pPr lvl="1"/>
            <a:r>
              <a:rPr lang="en-US" dirty="0" smtClean="0"/>
              <a:t>a</a:t>
            </a:r>
          </a:p>
          <a:p>
            <a:pPr lvl="1"/>
            <a:r>
              <a:rPr lang="en-US" dirty="0" smtClean="0"/>
              <a:t>a</a:t>
            </a:r>
          </a:p>
          <a:p>
            <a:pPr lvl="2"/>
            <a:r>
              <a:rPr lang="en-US" dirty="0" smtClean="0"/>
              <a:t>a</a:t>
            </a:r>
          </a:p>
          <a:p>
            <a:pPr lvl="3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27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19636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</a:p>
          <a:p>
            <a:r>
              <a:rPr lang="en-US" dirty="0" smtClean="0"/>
              <a:t>a</a:t>
            </a:r>
          </a:p>
          <a:p>
            <a:r>
              <a:rPr lang="en-US" dirty="0"/>
              <a:t>a</a:t>
            </a:r>
            <a:endParaRPr lang="en-US" dirty="0" smtClean="0"/>
          </a:p>
          <a:p>
            <a:pPr lvl="1"/>
            <a:r>
              <a:rPr lang="en-US" dirty="0" smtClean="0"/>
              <a:t>a</a:t>
            </a:r>
          </a:p>
          <a:p>
            <a:pPr lvl="1"/>
            <a:r>
              <a:rPr lang="en-US" dirty="0" smtClean="0"/>
              <a:t>a</a:t>
            </a:r>
          </a:p>
          <a:p>
            <a:pPr lvl="2"/>
            <a:r>
              <a:rPr lang="en-US" dirty="0" smtClean="0"/>
              <a:t>a</a:t>
            </a:r>
          </a:p>
          <a:p>
            <a:pPr lvl="3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28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7801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</a:p>
          <a:p>
            <a:r>
              <a:rPr lang="en-US" dirty="0" smtClean="0"/>
              <a:t>a</a:t>
            </a:r>
          </a:p>
          <a:p>
            <a:r>
              <a:rPr lang="en-US" dirty="0"/>
              <a:t>a</a:t>
            </a:r>
            <a:endParaRPr lang="en-US" dirty="0" smtClean="0"/>
          </a:p>
          <a:p>
            <a:pPr lvl="1"/>
            <a:r>
              <a:rPr lang="en-US" dirty="0" smtClean="0"/>
              <a:t>a</a:t>
            </a:r>
          </a:p>
          <a:p>
            <a:pPr lvl="1"/>
            <a:r>
              <a:rPr lang="en-US" dirty="0" smtClean="0"/>
              <a:t>a</a:t>
            </a:r>
          </a:p>
          <a:p>
            <a:pPr lvl="2"/>
            <a:r>
              <a:rPr lang="en-US" dirty="0" smtClean="0"/>
              <a:t>a</a:t>
            </a:r>
          </a:p>
          <a:p>
            <a:pPr lvl="3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29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60914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Get </a:t>
            </a:r>
            <a:r>
              <a:rPr lang="en-US" dirty="0" smtClean="0"/>
              <a:t>Started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24735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</a:p>
          <a:p>
            <a:r>
              <a:rPr lang="en-US" dirty="0" smtClean="0"/>
              <a:t>a</a:t>
            </a:r>
          </a:p>
          <a:p>
            <a:r>
              <a:rPr lang="en-US" dirty="0"/>
              <a:t>a</a:t>
            </a:r>
            <a:endParaRPr lang="en-US" dirty="0" smtClean="0"/>
          </a:p>
          <a:p>
            <a:pPr lvl="1"/>
            <a:r>
              <a:rPr lang="en-US" dirty="0" smtClean="0"/>
              <a:t>a</a:t>
            </a:r>
          </a:p>
          <a:p>
            <a:pPr lvl="1"/>
            <a:r>
              <a:rPr lang="en-US" dirty="0" smtClean="0"/>
              <a:t>a</a:t>
            </a:r>
          </a:p>
          <a:p>
            <a:pPr lvl="2"/>
            <a:r>
              <a:rPr lang="en-US" dirty="0" smtClean="0"/>
              <a:t>a</a:t>
            </a:r>
          </a:p>
          <a:p>
            <a:pPr lvl="3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30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19636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elements 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 err="1"/>
              <a:t>Keytar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 smtClean="0"/>
              <a:t>kogi</a:t>
            </a:r>
            <a:r>
              <a:rPr lang="en-US" dirty="0" smtClean="0"/>
              <a:t> </a:t>
            </a:r>
            <a:r>
              <a:rPr lang="en-US" dirty="0" err="1"/>
              <a:t>nihil</a:t>
            </a:r>
            <a:r>
              <a:rPr lang="en-US" dirty="0"/>
              <a:t> </a:t>
            </a:r>
            <a:r>
              <a:rPr lang="en-US" dirty="0" err="1"/>
              <a:t>cray</a:t>
            </a:r>
            <a:r>
              <a:rPr lang="en-US" dirty="0"/>
              <a:t> </a:t>
            </a:r>
            <a:r>
              <a:rPr lang="en-US" dirty="0" smtClean="0"/>
              <a:t>ad</a:t>
            </a:r>
            <a:r>
              <a:rPr lang="en-US" dirty="0"/>
              <a:t> </a:t>
            </a:r>
            <a:r>
              <a:rPr lang="en-US" dirty="0" smtClean="0"/>
              <a:t>Farm-to-table </a:t>
            </a:r>
            <a:r>
              <a:rPr lang="en-US" dirty="0"/>
              <a:t>jean shorts cardigan </a:t>
            </a:r>
            <a:endParaRPr lang="en-US" dirty="0" smtClean="0"/>
          </a:p>
          <a:p>
            <a:pPr lvl="1"/>
            <a:r>
              <a:rPr lang="en-US" dirty="0" smtClean="0"/>
              <a:t>Odd future </a:t>
            </a:r>
            <a:r>
              <a:rPr lang="en-US" dirty="0"/>
              <a:t>fanny pack</a:t>
            </a:r>
            <a:r>
              <a:rPr lang="en-US" dirty="0" smtClean="0"/>
              <a:t>.</a:t>
            </a:r>
          </a:p>
          <a:p>
            <a:pPr lvl="2"/>
            <a:r>
              <a:rPr lang="en-US" dirty="0" smtClean="0"/>
              <a:t>fanny </a:t>
            </a:r>
            <a:r>
              <a:rPr lang="en-US" dirty="0"/>
              <a:t>pack </a:t>
            </a:r>
            <a:endParaRPr lang="en-US" dirty="0" smtClean="0"/>
          </a:p>
          <a:p>
            <a:pPr lvl="2"/>
            <a:r>
              <a:rPr lang="en-US" dirty="0" err="1" smtClean="0"/>
              <a:t>fingerstache</a:t>
            </a:r>
            <a:r>
              <a:rPr lang="en-US" dirty="0" smtClean="0"/>
              <a:t> ad</a:t>
            </a:r>
          </a:p>
          <a:p>
            <a:pPr lvl="2"/>
            <a:r>
              <a:rPr lang="en-US" dirty="0" smtClean="0"/>
              <a:t>quinoa </a:t>
            </a:r>
            <a:r>
              <a:rPr lang="en-US" dirty="0"/>
              <a:t>readymade </a:t>
            </a:r>
            <a:endParaRPr lang="en-US" dirty="0" smtClean="0"/>
          </a:p>
          <a:p>
            <a:pPr lvl="2"/>
            <a:r>
              <a:rPr lang="en-US" dirty="0" err="1" smtClean="0"/>
              <a:t>mumblecore</a:t>
            </a:r>
            <a:r>
              <a:rPr lang="en-US" dirty="0" smtClean="0"/>
              <a:t> </a:t>
            </a:r>
            <a:r>
              <a:rPr lang="en-US" dirty="0"/>
              <a:t>in </a:t>
            </a:r>
            <a:r>
              <a:rPr lang="en-US" dirty="0" err="1" smtClean="0"/>
              <a:t>delectus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31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 err="1"/>
              <a:t>thnic</a:t>
            </a:r>
            <a:r>
              <a:rPr lang="en-US" dirty="0"/>
              <a:t> </a:t>
            </a:r>
            <a:r>
              <a:rPr lang="en-US" dirty="0" err="1"/>
              <a:t>mixtape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 iPhone authentic. Actually Echo Park flexitarian Portland, slow-carb </a:t>
            </a:r>
            <a:r>
              <a:rPr lang="en-US" dirty="0" err="1"/>
              <a:t>ut</a:t>
            </a:r>
            <a:r>
              <a:rPr lang="en-US" dirty="0"/>
              <a:t> pickled irony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 smtClean="0"/>
              <a:t>odio</a:t>
            </a:r>
            <a:endParaRPr lang="en-US" dirty="0" smtClean="0"/>
          </a:p>
          <a:p>
            <a:r>
              <a:rPr lang="en-US" dirty="0" smtClean="0"/>
              <a:t>deep </a:t>
            </a:r>
            <a:r>
              <a:rPr lang="en-US" dirty="0"/>
              <a:t>v </a:t>
            </a:r>
            <a:r>
              <a:rPr lang="en-US" dirty="0" err="1"/>
              <a:t>chillwave</a:t>
            </a:r>
            <a:r>
              <a:rPr lang="en-US" dirty="0"/>
              <a:t> you </a:t>
            </a:r>
            <a:r>
              <a:rPr lang="en-US" dirty="0" smtClean="0"/>
              <a:t>probably </a:t>
            </a:r>
            <a:r>
              <a:rPr lang="en-US" dirty="0" err="1" smtClean="0"/>
              <a:t>Banksy</a:t>
            </a:r>
            <a:endParaRPr lang="en-US" dirty="0" smtClean="0"/>
          </a:p>
          <a:p>
            <a:pPr lvl="1"/>
            <a:r>
              <a:rPr lang="en-US" dirty="0" smtClean="0"/>
              <a:t>Richardson</a:t>
            </a:r>
            <a:r>
              <a:rPr lang="en-US" dirty="0"/>
              <a:t>. </a:t>
            </a:r>
            <a:r>
              <a:rPr lang="en-US" dirty="0" err="1"/>
              <a:t>Tumblr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irony biodiesel </a:t>
            </a:r>
            <a:r>
              <a:rPr lang="en-US" dirty="0" err="1"/>
              <a:t>consectetur</a:t>
            </a:r>
            <a:r>
              <a:rPr lang="en-US" dirty="0"/>
              <a:t>. </a:t>
            </a:r>
            <a:endParaRPr lang="en-US" dirty="0" smtClean="0"/>
          </a:p>
          <a:p>
            <a:pPr lvl="1"/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/>
              <a:t>farm-to-table Wes Anderson Intelligentsia </a:t>
            </a:r>
            <a:r>
              <a:rPr lang="en-US" dirty="0" err="1"/>
              <a:t>repreh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39109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Centered list layout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32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Tattooed </a:t>
            </a:r>
            <a:r>
              <a:rPr lang="en-US" dirty="0" err="1" smtClean="0"/>
              <a:t>cupidatat</a:t>
            </a:r>
            <a:endParaRPr lang="en-US" dirty="0" smtClean="0"/>
          </a:p>
          <a:p>
            <a:r>
              <a:rPr lang="en-US" dirty="0" err="1" smtClean="0"/>
              <a:t>Locavore</a:t>
            </a:r>
            <a:r>
              <a:rPr lang="en-US" dirty="0" smtClean="0"/>
              <a:t> </a:t>
            </a:r>
            <a:r>
              <a:rPr lang="en-US" dirty="0" err="1" smtClean="0"/>
              <a:t>sriracha</a:t>
            </a:r>
            <a:endParaRPr lang="en-US" dirty="0" smtClean="0"/>
          </a:p>
          <a:p>
            <a:r>
              <a:rPr lang="en-US" dirty="0" smtClean="0"/>
              <a:t>Semiotics </a:t>
            </a:r>
            <a:r>
              <a:rPr lang="en-US" dirty="0" err="1" smtClean="0"/>
              <a:t>consectetur</a:t>
            </a:r>
            <a:endParaRPr lang="en-US" dirty="0" smtClean="0"/>
          </a:p>
          <a:p>
            <a:r>
              <a:rPr lang="en-US" dirty="0" smtClean="0"/>
              <a:t>Cardigan DIY</a:t>
            </a:r>
          </a:p>
          <a:p>
            <a:r>
              <a:rPr lang="en-US" dirty="0" smtClean="0"/>
              <a:t>Squid </a:t>
            </a:r>
            <a:r>
              <a:rPr lang="en-US" dirty="0" err="1" smtClean="0"/>
              <a:t>deserunt</a:t>
            </a:r>
            <a:r>
              <a:rPr lang="en-US" dirty="0" smtClean="0"/>
              <a:t> </a:t>
            </a:r>
            <a:r>
              <a:rPr lang="en-US" dirty="0" err="1" smtClean="0"/>
              <a:t>cray</a:t>
            </a:r>
            <a:r>
              <a:rPr lang="en-US" dirty="0" smtClean="0"/>
              <a:t> swag</a:t>
            </a:r>
          </a:p>
          <a:p>
            <a:r>
              <a:rPr lang="en-US" dirty="0" smtClean="0"/>
              <a:t>Polaroid occupy irony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5356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Paragraph with title layout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33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err="1"/>
              <a:t>Sunt</a:t>
            </a:r>
            <a:r>
              <a:rPr lang="en-US" dirty="0"/>
              <a:t> +1 blog </a:t>
            </a:r>
            <a:r>
              <a:rPr lang="en-US" dirty="0" err="1"/>
              <a:t>Pinterest</a:t>
            </a:r>
            <a:r>
              <a:rPr lang="en-US" dirty="0"/>
              <a:t>, </a:t>
            </a:r>
            <a:r>
              <a:rPr lang="en-US" dirty="0" err="1"/>
              <a:t>est</a:t>
            </a:r>
            <a:r>
              <a:rPr lang="en-US" dirty="0"/>
              <a:t> swag literally </a:t>
            </a:r>
            <a:r>
              <a:rPr lang="en-US" dirty="0" err="1"/>
              <a:t>nihil</a:t>
            </a:r>
            <a:r>
              <a:rPr lang="en-US" dirty="0"/>
              <a:t> American Apparel XOXO </a:t>
            </a:r>
            <a:r>
              <a:rPr lang="en-US" dirty="0" err="1"/>
              <a:t>sriracha</a:t>
            </a:r>
            <a:r>
              <a:rPr lang="en-US" dirty="0"/>
              <a:t> street art. </a:t>
            </a:r>
            <a:r>
              <a:rPr lang="en-US" dirty="0" err="1"/>
              <a:t>Paleo</a:t>
            </a:r>
            <a:r>
              <a:rPr lang="en-US" dirty="0"/>
              <a:t> semiotics sartorial </a:t>
            </a:r>
            <a:r>
              <a:rPr lang="en-US" dirty="0" err="1"/>
              <a:t>meggings</a:t>
            </a:r>
            <a:r>
              <a:rPr lang="en-US" dirty="0"/>
              <a:t> typewriter. Godard vegan </a:t>
            </a:r>
            <a:r>
              <a:rPr lang="en-US" dirty="0" err="1"/>
              <a:t>chillwave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Vice, street art slow-carb </a:t>
            </a:r>
            <a:r>
              <a:rPr lang="en-US" dirty="0" err="1"/>
              <a:t>laboris</a:t>
            </a:r>
            <a:r>
              <a:rPr lang="en-US" dirty="0"/>
              <a:t> Pitchfork organic </a:t>
            </a:r>
            <a:r>
              <a:rPr lang="en-US" dirty="0" err="1"/>
              <a:t>incididunt</a:t>
            </a:r>
            <a:r>
              <a:rPr lang="en-US" dirty="0"/>
              <a:t>. DIY gluten-free direct trade irony </a:t>
            </a:r>
            <a:r>
              <a:rPr lang="en-US" dirty="0" err="1"/>
              <a:t>fap</a:t>
            </a:r>
            <a:r>
              <a:rPr lang="en-US" dirty="0"/>
              <a:t> </a:t>
            </a:r>
            <a:r>
              <a:rPr lang="en-US" dirty="0" err="1"/>
              <a:t>Tonx</a:t>
            </a:r>
            <a:r>
              <a:rPr lang="en-US" dirty="0"/>
              <a:t> food truck. Semiotics </a:t>
            </a:r>
            <a:r>
              <a:rPr lang="en-US" dirty="0" err="1"/>
              <a:t>veniam</a:t>
            </a:r>
            <a:r>
              <a:rPr lang="en-US" dirty="0"/>
              <a:t> drinking vinegar </a:t>
            </a:r>
            <a:r>
              <a:rPr lang="en-US" dirty="0" err="1"/>
              <a:t>nostrud</a:t>
            </a:r>
            <a:r>
              <a:rPr lang="en-US" dirty="0"/>
              <a:t> leggings four </a:t>
            </a:r>
            <a:r>
              <a:rPr lang="en-US" dirty="0" err="1"/>
              <a:t>loko</a:t>
            </a:r>
            <a:r>
              <a:rPr lang="en-US" dirty="0"/>
              <a:t> </a:t>
            </a:r>
            <a:r>
              <a:rPr lang="en-US" dirty="0" err="1"/>
              <a:t>nesciunt</a:t>
            </a:r>
            <a:r>
              <a:rPr lang="en-US" dirty="0"/>
              <a:t>, </a:t>
            </a:r>
            <a:r>
              <a:rPr lang="en-US" dirty="0" err="1"/>
              <a:t>delectus</a:t>
            </a:r>
            <a:r>
              <a:rPr lang="en-US" dirty="0"/>
              <a:t> </a:t>
            </a:r>
            <a:r>
              <a:rPr lang="en-US" dirty="0" err="1"/>
              <a:t>kogi</a:t>
            </a:r>
            <a:r>
              <a:rPr lang="en-US" dirty="0"/>
              <a:t>. </a:t>
            </a:r>
            <a:r>
              <a:rPr lang="en-US" dirty="0" err="1"/>
              <a:t>Cliche</a:t>
            </a:r>
            <a:r>
              <a:rPr lang="en-US" dirty="0"/>
              <a:t> ethical street art, typewriter whatever exercitation ex </a:t>
            </a:r>
            <a:r>
              <a:rPr lang="en-US" dirty="0" err="1"/>
              <a:t>est</a:t>
            </a:r>
            <a:r>
              <a:rPr lang="en-US" dirty="0"/>
              <a:t> synth Godard skateboard four </a:t>
            </a:r>
            <a:r>
              <a:rPr lang="en-US" dirty="0" err="1"/>
              <a:t>loko</a:t>
            </a:r>
            <a:r>
              <a:rPr lang="en-US" dirty="0"/>
              <a:t>. Ethnic disrupt mustache, pickled </a:t>
            </a:r>
            <a:r>
              <a:rPr lang="en-US" dirty="0" err="1"/>
              <a:t>gastropub</a:t>
            </a:r>
            <a:r>
              <a:rPr lang="en-US" dirty="0"/>
              <a:t> </a:t>
            </a:r>
            <a:r>
              <a:rPr lang="en-US" dirty="0" err="1"/>
              <a:t>Banksy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 smtClean="0"/>
              <a:t>Proident</a:t>
            </a:r>
            <a:r>
              <a:rPr lang="en-US" dirty="0" smtClean="0"/>
              <a:t> </a:t>
            </a:r>
            <a:r>
              <a:rPr lang="en-US" dirty="0"/>
              <a:t>salvia chambray</a:t>
            </a:r>
          </a:p>
        </p:txBody>
      </p:sp>
    </p:spTree>
    <p:extLst>
      <p:ext uri="{BB962C8B-B14F-4D97-AF65-F5344CB8AC3E}">
        <p14:creationId xmlns:p14="http://schemas.microsoft.com/office/powerpoint/2010/main" val="263748051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Paragraph with </a:t>
            </a:r>
            <a:r>
              <a:rPr lang="en-US" dirty="0" err="1" smtClean="0"/>
              <a:t>pullquote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34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“Roof </a:t>
            </a:r>
            <a:r>
              <a:rPr lang="en-US" dirty="0"/>
              <a:t>party </a:t>
            </a:r>
            <a:r>
              <a:rPr lang="en-US" dirty="0" err="1"/>
              <a:t>labore</a:t>
            </a:r>
            <a:r>
              <a:rPr lang="en-US" dirty="0"/>
              <a:t> id typewriter </a:t>
            </a:r>
            <a:r>
              <a:rPr lang="en-US" dirty="0" err="1"/>
              <a:t>nesciunt</a:t>
            </a:r>
            <a:r>
              <a:rPr lang="en-US" dirty="0"/>
              <a:t>, </a:t>
            </a:r>
            <a:r>
              <a:rPr lang="en-US" dirty="0" err="1"/>
              <a:t>meggings</a:t>
            </a:r>
            <a:r>
              <a:rPr lang="en-US" dirty="0"/>
              <a:t> </a:t>
            </a:r>
            <a:r>
              <a:rPr lang="en-US" dirty="0" err="1"/>
              <a:t>placeat</a:t>
            </a:r>
            <a:r>
              <a:rPr lang="en-US" dirty="0"/>
              <a:t> </a:t>
            </a:r>
            <a:r>
              <a:rPr lang="en-US" dirty="0" err="1" smtClean="0"/>
              <a:t>mlkshk</a:t>
            </a:r>
            <a:r>
              <a:rPr lang="en-US" dirty="0" smtClean="0"/>
              <a:t>.”</a:t>
            </a:r>
          </a:p>
          <a:p>
            <a:pPr algn="r"/>
            <a:r>
              <a:rPr lang="en-US" sz="3200" b="0" i="1" dirty="0" smtClean="0"/>
              <a:t>—</a:t>
            </a:r>
            <a:r>
              <a:rPr lang="en-US" sz="3200" b="0" i="1" dirty="0" err="1" smtClean="0"/>
              <a:t>Firstname</a:t>
            </a:r>
            <a:r>
              <a:rPr lang="en-US" sz="3200" b="0" i="1" dirty="0" smtClean="0"/>
              <a:t>, </a:t>
            </a:r>
            <a:r>
              <a:rPr lang="en-US" sz="3200" b="0" i="1" dirty="0" err="1" smtClean="0"/>
              <a:t>Lastname</a:t>
            </a:r>
            <a:endParaRPr lang="en-US" sz="3200" b="0" i="1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Velit</a:t>
            </a:r>
            <a:r>
              <a:rPr lang="en-US" dirty="0"/>
              <a:t> id whatever, 3 wolf moon you probably haven't heard of them </a:t>
            </a:r>
            <a:r>
              <a:rPr lang="en-US" dirty="0" err="1"/>
              <a:t>veniam</a:t>
            </a:r>
            <a:r>
              <a:rPr lang="en-US" dirty="0"/>
              <a:t> wolf </a:t>
            </a:r>
            <a:r>
              <a:rPr lang="en-US" dirty="0" err="1"/>
              <a:t>gastropub</a:t>
            </a:r>
            <a:r>
              <a:rPr lang="en-US" dirty="0"/>
              <a:t> blog brunch dolor. Roof party </a:t>
            </a:r>
            <a:r>
              <a:rPr lang="en-US" dirty="0" err="1"/>
              <a:t>labore</a:t>
            </a:r>
            <a:r>
              <a:rPr lang="en-US" dirty="0"/>
              <a:t> id typewriter </a:t>
            </a:r>
            <a:r>
              <a:rPr lang="en-US" dirty="0" err="1"/>
              <a:t>nesciunt</a:t>
            </a:r>
            <a:r>
              <a:rPr lang="en-US" dirty="0"/>
              <a:t>, </a:t>
            </a:r>
            <a:r>
              <a:rPr lang="en-US" dirty="0" err="1"/>
              <a:t>meggings</a:t>
            </a:r>
            <a:r>
              <a:rPr lang="en-US" dirty="0"/>
              <a:t> </a:t>
            </a:r>
            <a:r>
              <a:rPr lang="en-US" dirty="0" err="1"/>
              <a:t>placeat</a:t>
            </a:r>
            <a:r>
              <a:rPr lang="en-US" dirty="0"/>
              <a:t> </a:t>
            </a:r>
            <a:r>
              <a:rPr lang="en-US" dirty="0" err="1"/>
              <a:t>mlkshk</a:t>
            </a:r>
            <a:r>
              <a:rPr lang="en-US" dirty="0"/>
              <a:t> American Apparel ad. Williamsburg in pour-over, occupy Cosby sweater DIY </a:t>
            </a:r>
            <a:r>
              <a:rPr lang="en-US" dirty="0" err="1"/>
              <a:t>sapiente</a:t>
            </a:r>
            <a:r>
              <a:rPr lang="en-US" dirty="0"/>
              <a:t> </a:t>
            </a:r>
            <a:r>
              <a:rPr lang="en-US" dirty="0" err="1"/>
              <a:t>duis</a:t>
            </a:r>
            <a:r>
              <a:rPr lang="en-US" dirty="0"/>
              <a:t> swag artisan. Whatever Austin brunch church-key 90's, cred American Apparel selvage chia </a:t>
            </a:r>
            <a:r>
              <a:rPr lang="en-US" dirty="0" err="1"/>
              <a:t>occaecat</a:t>
            </a:r>
            <a:r>
              <a:rPr lang="en-US" dirty="0"/>
              <a:t> sustainable synth Pitchfork.</a:t>
            </a:r>
          </a:p>
        </p:txBody>
      </p:sp>
    </p:spTree>
    <p:extLst>
      <p:ext uri="{BB962C8B-B14F-4D97-AF65-F5344CB8AC3E}">
        <p14:creationId xmlns:p14="http://schemas.microsoft.com/office/powerpoint/2010/main" val="33503684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Product title slides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52738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4000" dirty="0" smtClean="0"/>
              <a:t>The Leading Online Video Platform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0887939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6702425"/>
            <a:ext cx="17327563" cy="1447800"/>
          </a:xfrm>
        </p:spPr>
        <p:txBody>
          <a:bodyPr/>
          <a:lstStyle/>
          <a:p>
            <a:r>
              <a:rPr lang="en-US" smtClean="0"/>
              <a:t>Cloud Ad Insertion and Stream Stitching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92091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6702425"/>
            <a:ext cx="17327563" cy="1447800"/>
          </a:xfrm>
        </p:spPr>
        <p:txBody>
          <a:bodyPr/>
          <a:lstStyle/>
          <a:p>
            <a:r>
              <a:rPr lang="en-US" dirty="0" smtClean="0"/>
              <a:t>The Performance Leader in Cloud Encoding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46051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Solutions title slides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61537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Audience - Developers wishing to utilize the Player Management API</a:t>
            </a:r>
          </a:p>
          <a:p>
            <a:pPr lvl="1"/>
            <a:r>
              <a:rPr lang="en-US" dirty="0" smtClean="0"/>
              <a:t>Heavy use of curl (</a:t>
            </a:r>
            <a:r>
              <a:rPr lang="en-US" dirty="0" smtClean="0"/>
              <a:t>cURL</a:t>
            </a:r>
            <a:r>
              <a:rPr lang="en-US" dirty="0" smtClean="0"/>
              <a:t>) and the command line</a:t>
            </a:r>
          </a:p>
          <a:p>
            <a:r>
              <a:rPr lang="en-US" dirty="0" smtClean="0"/>
              <a:t>Curl </a:t>
            </a:r>
            <a:r>
              <a:rPr lang="en-US" dirty="0"/>
              <a:t>- </a:t>
            </a:r>
            <a:r>
              <a:rPr lang="en-US" dirty="0" smtClean="0"/>
              <a:t>Curl </a:t>
            </a:r>
            <a:r>
              <a:rPr lang="en-US" dirty="0"/>
              <a:t>is a command line tool for transferring data with URL </a:t>
            </a:r>
            <a:r>
              <a:rPr lang="en-US" dirty="0" smtClean="0"/>
              <a:t>syntax</a:t>
            </a:r>
          </a:p>
          <a:p>
            <a:pPr lvl="1"/>
            <a:r>
              <a:rPr lang="en-US" dirty="0" smtClean="0"/>
              <a:t>Can use any tool that makes HTTP method calls to REST backend</a:t>
            </a:r>
          </a:p>
          <a:p>
            <a:r>
              <a:rPr lang="en-US" dirty="0" smtClean="0"/>
              <a:t>Curl built into OS X, must install </a:t>
            </a:r>
            <a:r>
              <a:rPr lang="en-US" dirty="0" smtClean="0"/>
              <a:t>cygwin</a:t>
            </a:r>
            <a:r>
              <a:rPr lang="en-US" dirty="0" smtClean="0"/>
              <a:t> on Windows</a:t>
            </a:r>
          </a:p>
          <a:p>
            <a:r>
              <a:rPr lang="en-US" dirty="0" smtClean="0"/>
              <a:t>This </a:t>
            </a:r>
            <a:r>
              <a:rPr lang="en-US" dirty="0" smtClean="0"/>
              <a:t>video </a:t>
            </a:r>
            <a:r>
              <a:rPr lang="en-US" dirty="0" smtClean="0"/>
              <a:t>will </a:t>
            </a:r>
            <a:r>
              <a:rPr lang="en-US" dirty="0" smtClean="0"/>
              <a:t>use basic </a:t>
            </a:r>
            <a:r>
              <a:rPr lang="en-US" dirty="0" smtClean="0"/>
              <a:t>authentication (Video Cloud username and password)</a:t>
            </a:r>
          </a:p>
          <a:p>
            <a:r>
              <a:rPr lang="en-US" dirty="0"/>
              <a:t>Base URL: </a:t>
            </a:r>
            <a:r>
              <a:rPr lang="en-US" dirty="0">
                <a:hlinkClick r:id="rId3"/>
              </a:rPr>
              <a:t>https://players.api.brightcove.com/v1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7801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62782" y="8120507"/>
            <a:ext cx="9753600" cy="1096518"/>
          </a:xfrm>
        </p:spPr>
        <p:txBody>
          <a:bodyPr/>
          <a:lstStyle/>
          <a:p>
            <a:r>
              <a:rPr lang="en-US" dirty="0" smtClean="0"/>
              <a:t>Build for the future and easily monetize across all screens with the leader in video platform solutions.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45532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782" y="8120507"/>
            <a:ext cx="12192000" cy="1096518"/>
          </a:xfrm>
        </p:spPr>
        <p:txBody>
          <a:bodyPr/>
          <a:lstStyle/>
          <a:p>
            <a:r>
              <a:rPr lang="en-US" dirty="0" smtClean="0"/>
              <a:t>Captivate customers, drive demand and increase conversions with reliable, video rich experiences on every device.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6284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Financial Diagrams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0932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Customer Growth (single element layout)</a:t>
            </a:r>
            <a:endParaRPr lang="en-US" dirty="0"/>
          </a:p>
        </p:txBody>
      </p:sp>
      <p:graphicFrame>
        <p:nvGraphicFramePr>
          <p:cNvPr id="12" name="Content Placeholder 1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4000116"/>
              </p:ext>
            </p:extLst>
          </p:nvPr>
        </p:nvGraphicFramePr>
        <p:xfrm>
          <a:off x="541338" y="1911350"/>
          <a:ext cx="15878175" cy="62023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43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37592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 cloud monthly stream growth </a:t>
            </a:r>
            <a:r>
              <a:rPr lang="en-US" sz="2000" b="0" dirty="0" smtClean="0"/>
              <a:t>(excluding AOL)</a:t>
            </a:r>
            <a:endParaRPr lang="en-US" b="0" dirty="0"/>
          </a:p>
        </p:txBody>
      </p:sp>
      <p:graphicFrame>
        <p:nvGraphicFramePr>
          <p:cNvPr id="12" name="Content Placeholder 1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772052"/>
              </p:ext>
            </p:extLst>
          </p:nvPr>
        </p:nvGraphicFramePr>
        <p:xfrm>
          <a:off x="541338" y="1911350"/>
          <a:ext cx="15878175" cy="62023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44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06278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Charts in (two element layout)</a:t>
            </a:r>
            <a:endParaRPr lang="en-US" dirty="0"/>
          </a:p>
        </p:txBody>
      </p:sp>
      <p:graphicFrame>
        <p:nvGraphicFramePr>
          <p:cNvPr id="15" name="Content Placeholder 11"/>
          <p:cNvGraphicFramePr>
            <a:graphicFrameLocks noGrp="1"/>
          </p:cNvGraphicFramePr>
          <p:nvPr>
            <p:ph idx="12"/>
            <p:extLst>
              <p:ext uri="{D42A27DB-BD31-4B8C-83A1-F6EECF244321}">
                <p14:modId xmlns:p14="http://schemas.microsoft.com/office/powerpoint/2010/main" val="3305120466"/>
              </p:ext>
            </p:extLst>
          </p:nvPr>
        </p:nvGraphicFramePr>
        <p:xfrm>
          <a:off x="593725" y="2617202"/>
          <a:ext cx="7491496" cy="62023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45</a:t>
            </a:fld>
            <a:r>
              <a:rPr lang="en-US" smtClean="0"/>
              <a:t> |</a:t>
            </a:r>
            <a:endParaRPr lang="en-US"/>
          </a:p>
        </p:txBody>
      </p:sp>
      <p:graphicFrame>
        <p:nvGraphicFramePr>
          <p:cNvPr id="21" name="Content Placeholder 11"/>
          <p:cNvGraphicFramePr>
            <a:graphicFrameLocks noGrp="1"/>
          </p:cNvGraphicFramePr>
          <p:nvPr>
            <p:ph idx="15"/>
            <p:extLst>
              <p:ext uri="{D42A27DB-BD31-4B8C-83A1-F6EECF244321}">
                <p14:modId xmlns:p14="http://schemas.microsoft.com/office/powerpoint/2010/main" val="418399813"/>
              </p:ext>
            </p:extLst>
          </p:nvPr>
        </p:nvGraphicFramePr>
        <p:xfrm>
          <a:off x="8482181" y="2617202"/>
          <a:ext cx="7837487" cy="62023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593725" y="1636295"/>
            <a:ext cx="4619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CUSTOMER GROWTH</a:t>
            </a:r>
            <a:endParaRPr lang="en-US" sz="2400" dirty="0"/>
          </a:p>
        </p:txBody>
      </p:sp>
      <p:sp>
        <p:nvSpPr>
          <p:cNvPr id="33" name="TextBox 32"/>
          <p:cNvSpPr txBox="1"/>
          <p:nvPr/>
        </p:nvSpPr>
        <p:spPr>
          <a:xfrm>
            <a:off x="8422272" y="1636295"/>
            <a:ext cx="54701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VIDEO CLOUD MONTHLY 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STREAM GROWTH </a:t>
            </a:r>
            <a:r>
              <a:rPr lang="en-US" sz="1600" dirty="0" smtClean="0"/>
              <a:t>(excluding AOL)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210077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Revenue by geography (single element layout)</a:t>
            </a:r>
          </a:p>
        </p:txBody>
      </p:sp>
      <p:graphicFrame>
        <p:nvGraphicFramePr>
          <p:cNvPr id="12" name="Content Placeholder 1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7301289"/>
              </p:ext>
            </p:extLst>
          </p:nvPr>
        </p:nvGraphicFramePr>
        <p:xfrm>
          <a:off x="541338" y="1620254"/>
          <a:ext cx="15878175" cy="70549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46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6846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Revenue by industry (single element layout)</a:t>
            </a:r>
          </a:p>
        </p:txBody>
      </p:sp>
      <p:graphicFrame>
        <p:nvGraphicFramePr>
          <p:cNvPr id="12" name="Content Placeholder 1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1944542"/>
              </p:ext>
            </p:extLst>
          </p:nvPr>
        </p:nvGraphicFramePr>
        <p:xfrm>
          <a:off x="541338" y="1620254"/>
          <a:ext cx="15878175" cy="70549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47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05694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Content Placeholder 11"/>
          <p:cNvGraphicFramePr>
            <a:graphicFrameLocks noGrp="1"/>
          </p:cNvGraphicFramePr>
          <p:nvPr>
            <p:ph idx="12"/>
            <p:extLst>
              <p:ext uri="{D42A27DB-BD31-4B8C-83A1-F6EECF244321}">
                <p14:modId xmlns:p14="http://schemas.microsoft.com/office/powerpoint/2010/main" val="914254154"/>
              </p:ext>
            </p:extLst>
          </p:nvPr>
        </p:nvGraphicFramePr>
        <p:xfrm>
          <a:off x="9349581" y="1925638"/>
          <a:ext cx="7837488" cy="7835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9" name="Content Placeholder 11"/>
          <p:cNvGraphicFramePr>
            <a:graphicFrameLocks noGrp="1"/>
          </p:cNvGraphicFramePr>
          <p:nvPr>
            <p:ph idx="15"/>
            <p:extLst>
              <p:ext uri="{D42A27DB-BD31-4B8C-83A1-F6EECF244321}">
                <p14:modId xmlns:p14="http://schemas.microsoft.com/office/powerpoint/2010/main" val="1500758834"/>
              </p:ext>
            </p:extLst>
          </p:nvPr>
        </p:nvGraphicFramePr>
        <p:xfrm>
          <a:off x="1638618" y="1911350"/>
          <a:ext cx="8137713" cy="78501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4" name="Title 3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Revenue statistics </a:t>
            </a:r>
            <a:r>
              <a:rPr lang="en-US" dirty="0"/>
              <a:t>2-up (two element layout)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48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037555" y="1645268"/>
            <a:ext cx="4619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Revenue by Geography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09223" y="1636295"/>
            <a:ext cx="54701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Revenue by Industry</a:t>
            </a:r>
            <a:br>
              <a:rPr lang="en-US" sz="2400" dirty="0"/>
            </a:br>
            <a:r>
              <a:rPr lang="en-US" sz="1800" dirty="0"/>
              <a:t>Customer Industry Breakdown by % of Revenue</a:t>
            </a:r>
          </a:p>
        </p:txBody>
      </p:sp>
    </p:spTree>
    <p:extLst>
      <p:ext uri="{BB962C8B-B14F-4D97-AF65-F5344CB8AC3E}">
        <p14:creationId xmlns:p14="http://schemas.microsoft.com/office/powerpoint/2010/main" val="239396227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ontent Placeholder 1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9314625"/>
              </p:ext>
            </p:extLst>
          </p:nvPr>
        </p:nvGraphicFramePr>
        <p:xfrm>
          <a:off x="541338" y="0"/>
          <a:ext cx="15878175" cy="9747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Subscription &amp; </a:t>
            </a:r>
            <a:r>
              <a:rPr lang="en-US" dirty="0"/>
              <a:t>support (single element layout)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49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208829" y="2278455"/>
            <a:ext cx="3707499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800" b="1" dirty="0">
                <a:solidFill>
                  <a:schemeClr val="tx1">
                    <a:lumMod val="75000"/>
                  </a:schemeClr>
                </a:solidFill>
              </a:rPr>
              <a:t>Volume</a:t>
            </a:r>
            <a:r>
              <a:rPr lang="en-US" sz="2800" b="1" dirty="0"/>
              <a:t> </a:t>
            </a:r>
            <a:endParaRPr lang="en-US" sz="2800" b="1" dirty="0" smtClean="0"/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Made up of Video Cloud Express, App Cloud Professional and monthly </a:t>
            </a:r>
            <a:r>
              <a:rPr lang="en-US" sz="1800" dirty="0" err="1"/>
              <a:t>Zencoder</a:t>
            </a:r>
            <a:r>
              <a:rPr lang="en-US" sz="1800" dirty="0"/>
              <a:t> </a:t>
            </a:r>
            <a:r>
              <a:rPr lang="en-US" sz="1800" dirty="0" smtClean="0"/>
              <a:t>agreements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Compromised mostly of </a:t>
            </a:r>
            <a:r>
              <a:rPr lang="en-US" sz="1800" dirty="0" smtClean="0"/>
              <a:t>month </a:t>
            </a:r>
            <a:r>
              <a:rPr lang="en-US" sz="1800" dirty="0"/>
              <a:t>to month agreements, processed via credit card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93725" y="3053370"/>
            <a:ext cx="370749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800" b="1" dirty="0" smtClean="0">
                <a:solidFill>
                  <a:schemeClr val="tx1">
                    <a:lumMod val="75000"/>
                  </a:schemeClr>
                </a:solidFill>
              </a:rPr>
              <a:t>Premium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 smtClean="0"/>
              <a:t>Compromised </a:t>
            </a:r>
            <a:r>
              <a:rPr lang="en-US" sz="1800" dirty="0"/>
              <a:t>of Professional and Enterprise Editions of Video Cloud, Enterprise Edition of App Cloud and annual </a:t>
            </a:r>
            <a:r>
              <a:rPr lang="en-US" sz="1800" dirty="0" err="1"/>
              <a:t>Zencoder</a:t>
            </a:r>
            <a:r>
              <a:rPr lang="en-US" sz="1800" dirty="0"/>
              <a:t> agreements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 smtClean="0"/>
              <a:t>Typically </a:t>
            </a:r>
            <a:r>
              <a:rPr lang="en-US" sz="1800" dirty="0"/>
              <a:t>one-year contracts with payments varying from annual in advance to monthly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208830" y="5877669"/>
            <a:ext cx="3707499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800" b="1" dirty="0">
                <a:solidFill>
                  <a:schemeClr val="tx1">
                    <a:lumMod val="75000"/>
                  </a:schemeClr>
                </a:solidFill>
              </a:rPr>
              <a:t>Professional </a:t>
            </a:r>
            <a:r>
              <a:rPr lang="en-US" sz="2800" b="1" dirty="0" smtClean="0">
                <a:solidFill>
                  <a:schemeClr val="tx1">
                    <a:lumMod val="75000"/>
                  </a:schemeClr>
                </a:solidFill>
              </a:rPr>
              <a:t>Services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Integration and Migration </a:t>
            </a:r>
            <a:r>
              <a:rPr lang="en-US" sz="1800" dirty="0" smtClean="0"/>
              <a:t>Services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Project Management and Customizations</a:t>
            </a:r>
          </a:p>
        </p:txBody>
      </p:sp>
    </p:spTree>
    <p:extLst>
      <p:ext uri="{BB962C8B-B14F-4D97-AF65-F5344CB8AC3E}">
        <p14:creationId xmlns:p14="http://schemas.microsoft.com/office/powerpoint/2010/main" val="224943515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Required Environment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Your curl statements will use environment variables to ease statement creation</a:t>
            </a:r>
          </a:p>
          <a:p>
            <a:pPr lvl="1"/>
            <a:r>
              <a:rPr lang="en-US" dirty="0" smtClean="0"/>
              <a:t>Account </a:t>
            </a:r>
            <a:r>
              <a:rPr lang="en-US" dirty="0"/>
              <a:t>ID </a:t>
            </a:r>
            <a:r>
              <a:rPr lang="en-US" dirty="0" smtClean="0"/>
              <a:t>($ACCOUNT_ID):</a:t>
            </a:r>
            <a:r>
              <a:rPr lang="en-US" dirty="0" smtClean="0"/>
              <a:t> </a:t>
            </a:r>
            <a:r>
              <a:rPr lang="en-US" dirty="0" smtClean="0"/>
              <a:t>Retrieve from Video Cloud Studio</a:t>
            </a:r>
          </a:p>
          <a:p>
            <a:pPr lvl="1"/>
            <a:r>
              <a:rPr lang="en-US" dirty="0" smtClean="0"/>
              <a:t>Email </a:t>
            </a:r>
            <a:r>
              <a:rPr lang="en-US" dirty="0"/>
              <a:t>address </a:t>
            </a:r>
            <a:r>
              <a:rPr lang="en-US" dirty="0" smtClean="0"/>
              <a:t>($EMAIL)</a:t>
            </a:r>
            <a:r>
              <a:rPr lang="en-US" dirty="0" smtClean="0"/>
              <a:t>: </a:t>
            </a:r>
            <a:r>
              <a:rPr lang="en-US" dirty="0" smtClean="0"/>
              <a:t>Used for authentication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689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Alternate </a:t>
            </a:r>
            <a:r>
              <a:rPr lang="en-US" dirty="0" smtClean="0"/>
              <a:t>Section Divider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9670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Alternate title slide	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2704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Demonstration: Set Environment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Set account ID and email environment variables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18245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168019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Create a Player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24762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Player with POST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HTTP </a:t>
            </a:r>
            <a:r>
              <a:rPr lang="en-US" dirty="0" smtClean="0">
                <a:solidFill>
                  <a:srgbClr val="FF0000"/>
                </a:solidFill>
                <a:latin typeface="Courier"/>
                <a:cs typeface="Courier"/>
              </a:rPr>
              <a:t>POST</a:t>
            </a:r>
            <a:r>
              <a:rPr lang="en-US" dirty="0" smtClean="0"/>
              <a:t> method</a:t>
            </a:r>
          </a:p>
          <a:p>
            <a:r>
              <a:rPr lang="en-US" dirty="0" smtClean="0"/>
              <a:t>URL: </a:t>
            </a: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://players.api.brightcove.com/v1/accounts/$ACCOUNT_ID/players</a:t>
            </a:r>
            <a:endParaRPr lang="en-US" dirty="0" smtClean="0"/>
          </a:p>
          <a:p>
            <a:r>
              <a:rPr lang="en-US" dirty="0" smtClean="0"/>
              <a:t>data: Carries the player </a:t>
            </a:r>
            <a:r>
              <a:rPr lang="en-US" dirty="0" smtClean="0"/>
              <a:t>configuration</a:t>
            </a:r>
          </a:p>
          <a:p>
            <a:pPr lvl="1"/>
            <a:r>
              <a:rPr lang="en-US" dirty="0" smtClean="0"/>
              <a:t>Player configuration documented in the </a:t>
            </a:r>
            <a:r>
              <a:rPr lang="en-US" dirty="0" smtClean="0">
                <a:hlinkClick r:id="rId4"/>
              </a:rPr>
              <a:t>Player Configuration Guide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82433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lank">
  <a:themeElements>
    <a:clrScheme name="Brightcove_final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rightcove_Template_2014_final.potx" id="{4155C08C-8852-492E-8811-87936D846E7D}" vid="{F8363E34-C270-4C1C-8C22-8FB638FC7F08}"/>
    </a:ext>
  </a:extLst>
</a:theme>
</file>

<file path=ppt/theme/theme2.xml><?xml version="1.0" encoding="utf-8"?>
<a:theme xmlns:a="http://schemas.openxmlformats.org/drawingml/2006/main" name="2014 Titles">
  <a:themeElements>
    <a:clrScheme name="Brightcove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BAD18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rightcove_Template_2014_final.potx" id="{4155C08C-8852-492E-8811-87936D846E7D}" vid="{414A71B8-CCD0-456A-A702-8DB8E34B5983}"/>
    </a:ext>
  </a:extLst>
</a:theme>
</file>

<file path=ppt/theme/theme3.xml><?xml version="1.0" encoding="utf-8"?>
<a:theme xmlns:a="http://schemas.openxmlformats.org/drawingml/2006/main" name="servic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rightcove_Template_2014_final.potx" id="{4155C08C-8852-492E-8811-87936D846E7D}" vid="{428807AF-2097-4D10-943E-D67A491FE22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rightcove">
    <a:dk1>
      <a:srgbClr val="8F8F90"/>
    </a:dk1>
    <a:lt1>
      <a:sysClr val="window" lastClr="FFFFFF"/>
    </a:lt1>
    <a:dk2>
      <a:srgbClr val="3F4140"/>
    </a:dk2>
    <a:lt2>
      <a:srgbClr val="EFEFF0"/>
    </a:lt2>
    <a:accent1>
      <a:srgbClr val="95BA2F"/>
    </a:accent1>
    <a:accent2>
      <a:srgbClr val="FBAD18"/>
    </a:accent2>
    <a:accent3>
      <a:srgbClr val="ED3093"/>
    </a:accent3>
    <a:accent4>
      <a:srgbClr val="409CA9"/>
    </a:accent4>
    <a:accent5>
      <a:srgbClr val="C1C1C1"/>
    </a:accent5>
    <a:accent6>
      <a:srgbClr val="8C8C8C"/>
    </a:accent6>
    <a:hlink>
      <a:srgbClr val="358C99"/>
    </a:hlink>
    <a:folHlink>
      <a:srgbClr val="276C76"/>
    </a:folHlink>
  </a:clrScheme>
  <a:fontScheme name="Office Classic 2">
    <a:majorFont>
      <a:latin typeface="Arial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ajorFont>
    <a:minorFont>
      <a:latin typeface="Arial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Brightcove">
    <a:dk1>
      <a:srgbClr val="8F8F90"/>
    </a:dk1>
    <a:lt1>
      <a:sysClr val="window" lastClr="FFFFFF"/>
    </a:lt1>
    <a:dk2>
      <a:srgbClr val="3F4140"/>
    </a:dk2>
    <a:lt2>
      <a:srgbClr val="EFEFF0"/>
    </a:lt2>
    <a:accent1>
      <a:srgbClr val="95BA2F"/>
    </a:accent1>
    <a:accent2>
      <a:srgbClr val="FBAD18"/>
    </a:accent2>
    <a:accent3>
      <a:srgbClr val="ED3093"/>
    </a:accent3>
    <a:accent4>
      <a:srgbClr val="409CA9"/>
    </a:accent4>
    <a:accent5>
      <a:srgbClr val="C1C1C1"/>
    </a:accent5>
    <a:accent6>
      <a:srgbClr val="8C8C8C"/>
    </a:accent6>
    <a:hlink>
      <a:srgbClr val="358C99"/>
    </a:hlink>
    <a:folHlink>
      <a:srgbClr val="276C76"/>
    </a:folHlink>
  </a:clrScheme>
  <a:fontScheme name="Office Classic 2">
    <a:majorFont>
      <a:latin typeface="Arial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ajorFont>
    <a:minorFont>
      <a:latin typeface="Arial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Brightcove">
    <a:dk1>
      <a:srgbClr val="8F8F90"/>
    </a:dk1>
    <a:lt1>
      <a:sysClr val="window" lastClr="FFFFFF"/>
    </a:lt1>
    <a:dk2>
      <a:srgbClr val="3F4140"/>
    </a:dk2>
    <a:lt2>
      <a:srgbClr val="EFEFF0"/>
    </a:lt2>
    <a:accent1>
      <a:srgbClr val="95BA2F"/>
    </a:accent1>
    <a:accent2>
      <a:srgbClr val="FBAD18"/>
    </a:accent2>
    <a:accent3>
      <a:srgbClr val="ED3093"/>
    </a:accent3>
    <a:accent4>
      <a:srgbClr val="409CA9"/>
    </a:accent4>
    <a:accent5>
      <a:srgbClr val="C1C1C1"/>
    </a:accent5>
    <a:accent6>
      <a:srgbClr val="8C8C8C"/>
    </a:accent6>
    <a:hlink>
      <a:srgbClr val="358C99"/>
    </a:hlink>
    <a:folHlink>
      <a:srgbClr val="276C76"/>
    </a:folHlink>
  </a:clrScheme>
  <a:fontScheme name="Office Classic 2">
    <a:majorFont>
      <a:latin typeface="Arial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ajorFont>
    <a:minorFont>
      <a:latin typeface="Arial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Blank.potx</Template>
  <TotalTime>2536</TotalTime>
  <Words>1689</Words>
  <Application>Microsoft Macintosh PowerPoint</Application>
  <PresentationFormat>Custom</PresentationFormat>
  <Paragraphs>350</Paragraphs>
  <Slides>51</Slides>
  <Notes>23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51</vt:i4>
      </vt:variant>
    </vt:vector>
  </HeadingPairs>
  <TitlesOfParts>
    <vt:vector size="54" baseType="lpstr">
      <vt:lpstr>Blank</vt:lpstr>
      <vt:lpstr>2014 Titles</vt:lpstr>
      <vt:lpstr>services</vt:lpstr>
      <vt:lpstr>Quick Start to Player Management</vt:lpstr>
      <vt:lpstr>Player Management API</vt:lpstr>
      <vt:lpstr>Get Started</vt:lpstr>
      <vt:lpstr>General Information</vt:lpstr>
      <vt:lpstr>Required Environment Variables</vt:lpstr>
      <vt:lpstr>Demonstration: Set Environment Variables</vt:lpstr>
      <vt:lpstr>PowerPoint Presentation</vt:lpstr>
      <vt:lpstr>Create a Player</vt:lpstr>
      <vt:lpstr>Create a Player with POST</vt:lpstr>
      <vt:lpstr>Create a Player with POST – Example</vt:lpstr>
      <vt:lpstr>Create a Player Response</vt:lpstr>
      <vt:lpstr>Demonstration: Create a Player</vt:lpstr>
      <vt:lpstr>Preview versus Published Players</vt:lpstr>
      <vt:lpstr>Publish a Player with POST</vt:lpstr>
      <vt:lpstr>Publish a Player with POST – Example</vt:lpstr>
      <vt:lpstr>Publish a Player Response</vt:lpstr>
      <vt:lpstr>Demonstration: Publish a Player</vt:lpstr>
      <vt:lpstr>PowerPoint Presentation</vt:lpstr>
      <vt:lpstr>Update a Player</vt:lpstr>
      <vt:lpstr>a</vt:lpstr>
      <vt:lpstr>a</vt:lpstr>
      <vt:lpstr>a</vt:lpstr>
      <vt:lpstr>a</vt:lpstr>
      <vt:lpstr>Customize a Player</vt:lpstr>
      <vt:lpstr>a</vt:lpstr>
      <vt:lpstr>a</vt:lpstr>
      <vt:lpstr>a</vt:lpstr>
      <vt:lpstr>a</vt:lpstr>
      <vt:lpstr>a</vt:lpstr>
      <vt:lpstr>a</vt:lpstr>
      <vt:lpstr>Two elements layout</vt:lpstr>
      <vt:lpstr>Centered list layout</vt:lpstr>
      <vt:lpstr>Paragraph with title layout</vt:lpstr>
      <vt:lpstr>Paragraph with pullquote</vt:lpstr>
      <vt:lpstr>Product title slides</vt:lpstr>
      <vt:lpstr>PowerPoint Presentation</vt:lpstr>
      <vt:lpstr>PowerPoint Presentation</vt:lpstr>
      <vt:lpstr>PowerPoint Presentation</vt:lpstr>
      <vt:lpstr>Solutions title slides</vt:lpstr>
      <vt:lpstr>Build for the future and easily monetize across all screens with the leader in video platform solutions.</vt:lpstr>
      <vt:lpstr>Captivate customers, drive demand and increase conversions with reliable, video rich experiences on every device.</vt:lpstr>
      <vt:lpstr>Financial Diagrams</vt:lpstr>
      <vt:lpstr>Customer Growth (single element layout)</vt:lpstr>
      <vt:lpstr>Video cloud monthly stream growth (excluding AOL)</vt:lpstr>
      <vt:lpstr>Charts in (two element layout)</vt:lpstr>
      <vt:lpstr>Revenue by geography (single element layout)</vt:lpstr>
      <vt:lpstr>Revenue by industry (single element layout)</vt:lpstr>
      <vt:lpstr>Revenue statistics 2-up (two element layout)</vt:lpstr>
      <vt:lpstr>Subscription &amp; support (single element layout)</vt:lpstr>
      <vt:lpstr>Alternate Section Divider</vt:lpstr>
      <vt:lpstr>Alternate title slide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aid3nn</dc:creator>
  <cp:lastModifiedBy>Matt Boles</cp:lastModifiedBy>
  <cp:revision>19</cp:revision>
  <dcterms:created xsi:type="dcterms:W3CDTF">2014-03-04T01:22:54Z</dcterms:created>
  <dcterms:modified xsi:type="dcterms:W3CDTF">2014-06-19T15:27:56Z</dcterms:modified>
</cp:coreProperties>
</file>

<file path=docProps/thumbnail.jpeg>
</file>